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Lst>
  <p:notesMasterIdLst>
    <p:notesMasterId r:id="rId36"/>
  </p:notesMasterIdLst>
  <p:sldIdLst>
    <p:sldId id="304" r:id="rId3"/>
    <p:sldId id="743" r:id="rId4"/>
    <p:sldId id="744" r:id="rId5"/>
    <p:sldId id="645" r:id="rId6"/>
    <p:sldId id="640" r:id="rId7"/>
    <p:sldId id="688" r:id="rId8"/>
    <p:sldId id="733" r:id="rId9"/>
    <p:sldId id="697" r:id="rId10"/>
    <p:sldId id="728" r:id="rId11"/>
    <p:sldId id="729" r:id="rId12"/>
    <p:sldId id="730" r:id="rId13"/>
    <p:sldId id="731" r:id="rId14"/>
    <p:sldId id="732" r:id="rId15"/>
    <p:sldId id="734" r:id="rId16"/>
    <p:sldId id="735" r:id="rId17"/>
    <p:sldId id="689" r:id="rId18"/>
    <p:sldId id="746" r:id="rId19"/>
    <p:sldId id="747" r:id="rId20"/>
    <p:sldId id="748" r:id="rId21"/>
    <p:sldId id="709" r:id="rId22"/>
    <p:sldId id="737" r:id="rId23"/>
    <p:sldId id="690" r:id="rId24"/>
    <p:sldId id="712" r:id="rId25"/>
    <p:sldId id="739" r:id="rId26"/>
    <p:sldId id="740" r:id="rId27"/>
    <p:sldId id="741" r:id="rId28"/>
    <p:sldId id="742" r:id="rId29"/>
    <p:sldId id="752" r:id="rId30"/>
    <p:sldId id="749" r:id="rId31"/>
    <p:sldId id="750" r:id="rId32"/>
    <p:sldId id="751" r:id="rId33"/>
    <p:sldId id="687" r:id="rId34"/>
    <p:sldId id="74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4"/>
            <p14:sldId id="743"/>
            <p14:sldId id="744"/>
            <p14:sldId id="645"/>
            <p14:sldId id="640"/>
            <p14:sldId id="688"/>
            <p14:sldId id="733"/>
            <p14:sldId id="697"/>
            <p14:sldId id="728"/>
            <p14:sldId id="729"/>
            <p14:sldId id="730"/>
            <p14:sldId id="731"/>
            <p14:sldId id="732"/>
            <p14:sldId id="734"/>
            <p14:sldId id="735"/>
            <p14:sldId id="689"/>
            <p14:sldId id="746"/>
            <p14:sldId id="747"/>
            <p14:sldId id="748"/>
            <p14:sldId id="709"/>
            <p14:sldId id="737"/>
            <p14:sldId id="690"/>
            <p14:sldId id="712"/>
            <p14:sldId id="739"/>
            <p14:sldId id="740"/>
            <p14:sldId id="741"/>
            <p14:sldId id="742"/>
            <p14:sldId id="752"/>
            <p14:sldId id="749"/>
            <p14:sldId id="750"/>
            <p14:sldId id="751"/>
            <p14:sldId id="687"/>
            <p14:sldId id="74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 id="3" name="王春萌" initials="王春萌" lastIdx="1" clrIdx="2">
    <p:extLst>
      <p:ext uri="{19B8F6BF-5375-455C-9EA6-DF929625EA0E}">
        <p15:presenceInfo xmlns:p15="http://schemas.microsoft.com/office/powerpoint/2012/main" userId="王春萌"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a:srgbClr val="FFE293"/>
    <a:srgbClr val="CEAB6E"/>
    <a:srgbClr val="BFBFBF"/>
    <a:srgbClr val="A6A6A6"/>
    <a:srgbClr val="B1B1B1"/>
    <a:srgbClr val="063771"/>
    <a:srgbClr val="222A35"/>
    <a:srgbClr val="A2334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8" autoAdjust="0"/>
    <p:restoredTop sz="90273" autoAdjust="0"/>
  </p:normalViewPr>
  <p:slideViewPr>
    <p:cSldViewPr snapToGrid="0">
      <p:cViewPr varScale="1">
        <p:scale>
          <a:sx n="84" d="100"/>
          <a:sy n="84" d="100"/>
        </p:scale>
        <p:origin x="872" y="184"/>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7D9613-A12D-5A4A-901C-766406CFC4C8}" type="doc">
      <dgm:prSet loTypeId="urn:microsoft.com/office/officeart/2005/8/layout/process1" loCatId="" qsTypeId="urn:microsoft.com/office/officeart/2005/8/quickstyle/simple1" qsCatId="simple" csTypeId="urn:microsoft.com/office/officeart/2005/8/colors/accent1_2" csCatId="accent1" phldr="1"/>
      <dgm:spPr/>
    </dgm:pt>
    <dgm:pt modelId="{59F72E07-EA42-1540-83B7-0C7FD5A12141}">
      <dgm:prSet phldrT="[文本]"/>
      <dgm:spPr/>
      <dgm:t>
        <a:bodyPr/>
        <a:lstStyle/>
        <a:p>
          <a:r>
            <a:rPr lang="zh-CN" altLang="en-US" dirty="0"/>
            <a:t>项目背景</a:t>
          </a:r>
        </a:p>
      </dgm:t>
    </dgm:pt>
    <dgm:pt modelId="{839AE803-2E32-6944-8B7D-FD2FB6E56650}" type="parTrans" cxnId="{619E5509-69E9-044B-8160-17CC0D8906E6}">
      <dgm:prSet/>
      <dgm:spPr/>
      <dgm:t>
        <a:bodyPr/>
        <a:lstStyle/>
        <a:p>
          <a:endParaRPr lang="zh-CN" altLang="en-US"/>
        </a:p>
      </dgm:t>
    </dgm:pt>
    <dgm:pt modelId="{4BEE56D3-F052-CE48-8B9B-FCF5155DA9DD}" type="sibTrans" cxnId="{619E5509-69E9-044B-8160-17CC0D8906E6}">
      <dgm:prSet/>
      <dgm:spPr/>
      <dgm:t>
        <a:bodyPr/>
        <a:lstStyle/>
        <a:p>
          <a:endParaRPr lang="zh-CN" altLang="en-US"/>
        </a:p>
      </dgm:t>
    </dgm:pt>
    <dgm:pt modelId="{232C3E31-5E75-4C4B-9D4F-286D36E4AB37}">
      <dgm:prSet phldrT="[文本]"/>
      <dgm:spPr/>
      <dgm:t>
        <a:bodyPr/>
        <a:lstStyle/>
        <a:p>
          <a:r>
            <a:rPr lang="zh-CN" altLang="en-US" dirty="0"/>
            <a:t>数据处理</a:t>
          </a:r>
        </a:p>
      </dgm:t>
    </dgm:pt>
    <dgm:pt modelId="{1809D2E9-A958-7E4D-BD4E-060F6E334BEF}" type="parTrans" cxnId="{C6E6FEE4-06DB-D346-AC18-BBB62140C323}">
      <dgm:prSet/>
      <dgm:spPr/>
      <dgm:t>
        <a:bodyPr/>
        <a:lstStyle/>
        <a:p>
          <a:endParaRPr lang="zh-CN" altLang="en-US"/>
        </a:p>
      </dgm:t>
    </dgm:pt>
    <dgm:pt modelId="{F359625C-6C98-FE44-916F-B7468A5D1F88}" type="sibTrans" cxnId="{C6E6FEE4-06DB-D346-AC18-BBB62140C323}">
      <dgm:prSet/>
      <dgm:spPr/>
      <dgm:t>
        <a:bodyPr/>
        <a:lstStyle/>
        <a:p>
          <a:endParaRPr lang="zh-CN" altLang="en-US"/>
        </a:p>
      </dgm:t>
    </dgm:pt>
    <dgm:pt modelId="{BE464AB4-1F1C-E840-96F1-12A54FE6C082}">
      <dgm:prSet phldrT="[文本]"/>
      <dgm:spPr/>
      <dgm:t>
        <a:bodyPr/>
        <a:lstStyle/>
        <a:p>
          <a:r>
            <a:rPr lang="zh-CN" altLang="en-US" dirty="0"/>
            <a:t>模型建立</a:t>
          </a:r>
        </a:p>
      </dgm:t>
    </dgm:pt>
    <dgm:pt modelId="{29A55600-E73F-8649-AF53-C75A066F9F3F}" type="parTrans" cxnId="{3C7BAB9B-1291-7944-B399-83994CBBDF6A}">
      <dgm:prSet/>
      <dgm:spPr/>
      <dgm:t>
        <a:bodyPr/>
        <a:lstStyle/>
        <a:p>
          <a:endParaRPr lang="zh-CN" altLang="en-US"/>
        </a:p>
      </dgm:t>
    </dgm:pt>
    <dgm:pt modelId="{8DFD43EE-0986-9149-863E-342EEA6A8507}" type="sibTrans" cxnId="{3C7BAB9B-1291-7944-B399-83994CBBDF6A}">
      <dgm:prSet/>
      <dgm:spPr/>
      <dgm:t>
        <a:bodyPr/>
        <a:lstStyle/>
        <a:p>
          <a:endParaRPr lang="zh-CN" altLang="en-US"/>
        </a:p>
      </dgm:t>
    </dgm:pt>
    <dgm:pt modelId="{B3A3EF53-02FA-0B44-BE44-5B78331A14C0}">
      <dgm:prSet phldrT="[文本]"/>
      <dgm:spPr/>
      <dgm:t>
        <a:bodyPr/>
        <a:lstStyle/>
        <a:p>
          <a:r>
            <a:rPr lang="zh-CN" altLang="en-US" dirty="0"/>
            <a:t>运行结果</a:t>
          </a:r>
        </a:p>
      </dgm:t>
    </dgm:pt>
    <dgm:pt modelId="{88ADBE5D-D9EF-964C-B9B9-D310F5B6ECB8}" type="parTrans" cxnId="{D026D6C4-8D5C-4D45-B6D1-8E04FA2AF6DE}">
      <dgm:prSet/>
      <dgm:spPr/>
      <dgm:t>
        <a:bodyPr/>
        <a:lstStyle/>
        <a:p>
          <a:endParaRPr lang="zh-CN" altLang="en-US"/>
        </a:p>
      </dgm:t>
    </dgm:pt>
    <dgm:pt modelId="{51685B94-760C-9F46-A654-AD5D5F78E8F6}" type="sibTrans" cxnId="{D026D6C4-8D5C-4D45-B6D1-8E04FA2AF6DE}">
      <dgm:prSet/>
      <dgm:spPr/>
      <dgm:t>
        <a:bodyPr/>
        <a:lstStyle/>
        <a:p>
          <a:endParaRPr lang="zh-CN" altLang="en-US"/>
        </a:p>
      </dgm:t>
    </dgm:pt>
    <dgm:pt modelId="{205AA322-6392-9547-B722-DAD44B2F97CF}">
      <dgm:prSet phldrT="[文本]"/>
      <dgm:spPr/>
      <dgm:t>
        <a:bodyPr/>
        <a:lstStyle/>
        <a:p>
          <a:r>
            <a:rPr lang="zh-CN" altLang="en-US" dirty="0"/>
            <a:t>结果验证</a:t>
          </a:r>
        </a:p>
      </dgm:t>
    </dgm:pt>
    <dgm:pt modelId="{6FABE864-1268-F24C-957A-75B95FFA2347}" type="parTrans" cxnId="{3B2E6D00-9164-2340-8CCB-C6B377E5DA41}">
      <dgm:prSet/>
      <dgm:spPr/>
      <dgm:t>
        <a:bodyPr/>
        <a:lstStyle/>
        <a:p>
          <a:endParaRPr lang="zh-CN" altLang="en-US"/>
        </a:p>
      </dgm:t>
    </dgm:pt>
    <dgm:pt modelId="{08EBE39F-6CB0-D74B-810F-E1A630967522}" type="sibTrans" cxnId="{3B2E6D00-9164-2340-8CCB-C6B377E5DA41}">
      <dgm:prSet/>
      <dgm:spPr/>
      <dgm:t>
        <a:bodyPr/>
        <a:lstStyle/>
        <a:p>
          <a:endParaRPr lang="zh-CN" altLang="en-US"/>
        </a:p>
      </dgm:t>
    </dgm:pt>
    <dgm:pt modelId="{841A62E4-0700-EF4F-984F-815E4FEA60D9}" type="pres">
      <dgm:prSet presAssocID="{DA7D9613-A12D-5A4A-901C-766406CFC4C8}" presName="Name0" presStyleCnt="0">
        <dgm:presLayoutVars>
          <dgm:dir/>
          <dgm:resizeHandles val="exact"/>
        </dgm:presLayoutVars>
      </dgm:prSet>
      <dgm:spPr/>
    </dgm:pt>
    <dgm:pt modelId="{2B34D3C0-46AF-A246-A6DE-65889BD74D9C}" type="pres">
      <dgm:prSet presAssocID="{59F72E07-EA42-1540-83B7-0C7FD5A12141}" presName="node" presStyleLbl="node1" presStyleIdx="0" presStyleCnt="5">
        <dgm:presLayoutVars>
          <dgm:bulletEnabled val="1"/>
        </dgm:presLayoutVars>
      </dgm:prSet>
      <dgm:spPr/>
    </dgm:pt>
    <dgm:pt modelId="{89E54575-A8D7-D344-8580-0A4F73C239D7}" type="pres">
      <dgm:prSet presAssocID="{4BEE56D3-F052-CE48-8B9B-FCF5155DA9DD}" presName="sibTrans" presStyleLbl="sibTrans2D1" presStyleIdx="0" presStyleCnt="4"/>
      <dgm:spPr/>
    </dgm:pt>
    <dgm:pt modelId="{455E813A-0497-E84F-BC09-E89095FA0FC0}" type="pres">
      <dgm:prSet presAssocID="{4BEE56D3-F052-CE48-8B9B-FCF5155DA9DD}" presName="connectorText" presStyleLbl="sibTrans2D1" presStyleIdx="0" presStyleCnt="4"/>
      <dgm:spPr/>
    </dgm:pt>
    <dgm:pt modelId="{DBCE4B36-1DBB-9B42-8127-E4333604D03E}" type="pres">
      <dgm:prSet presAssocID="{232C3E31-5E75-4C4B-9D4F-286D36E4AB37}" presName="node" presStyleLbl="node1" presStyleIdx="1" presStyleCnt="5">
        <dgm:presLayoutVars>
          <dgm:bulletEnabled val="1"/>
        </dgm:presLayoutVars>
      </dgm:prSet>
      <dgm:spPr/>
    </dgm:pt>
    <dgm:pt modelId="{6A27824C-E47B-314F-80A6-62B625A106F9}" type="pres">
      <dgm:prSet presAssocID="{F359625C-6C98-FE44-916F-B7468A5D1F88}" presName="sibTrans" presStyleLbl="sibTrans2D1" presStyleIdx="1" presStyleCnt="4"/>
      <dgm:spPr/>
    </dgm:pt>
    <dgm:pt modelId="{CFA933BB-2D08-8C49-B5B0-E333C0A6B9BA}" type="pres">
      <dgm:prSet presAssocID="{F359625C-6C98-FE44-916F-B7468A5D1F88}" presName="connectorText" presStyleLbl="sibTrans2D1" presStyleIdx="1" presStyleCnt="4"/>
      <dgm:spPr/>
    </dgm:pt>
    <dgm:pt modelId="{C3F41203-EF9A-F447-93E6-909FFBF722B5}" type="pres">
      <dgm:prSet presAssocID="{BE464AB4-1F1C-E840-96F1-12A54FE6C082}" presName="node" presStyleLbl="node1" presStyleIdx="2" presStyleCnt="5">
        <dgm:presLayoutVars>
          <dgm:bulletEnabled val="1"/>
        </dgm:presLayoutVars>
      </dgm:prSet>
      <dgm:spPr/>
    </dgm:pt>
    <dgm:pt modelId="{5D05DD01-6CF1-C540-8874-999AC4B08A15}" type="pres">
      <dgm:prSet presAssocID="{8DFD43EE-0986-9149-863E-342EEA6A8507}" presName="sibTrans" presStyleLbl="sibTrans2D1" presStyleIdx="2" presStyleCnt="4"/>
      <dgm:spPr/>
    </dgm:pt>
    <dgm:pt modelId="{17B20A86-F811-FC43-84D1-AD38D54396BF}" type="pres">
      <dgm:prSet presAssocID="{8DFD43EE-0986-9149-863E-342EEA6A8507}" presName="connectorText" presStyleLbl="sibTrans2D1" presStyleIdx="2" presStyleCnt="4"/>
      <dgm:spPr/>
    </dgm:pt>
    <dgm:pt modelId="{5CE185C3-EF7A-9149-9BA3-9329B8226019}" type="pres">
      <dgm:prSet presAssocID="{B3A3EF53-02FA-0B44-BE44-5B78331A14C0}" presName="node" presStyleLbl="node1" presStyleIdx="3" presStyleCnt="5">
        <dgm:presLayoutVars>
          <dgm:bulletEnabled val="1"/>
        </dgm:presLayoutVars>
      </dgm:prSet>
      <dgm:spPr/>
    </dgm:pt>
    <dgm:pt modelId="{D8F81EBB-40B0-8E4E-813D-F7D8859F6220}" type="pres">
      <dgm:prSet presAssocID="{51685B94-760C-9F46-A654-AD5D5F78E8F6}" presName="sibTrans" presStyleLbl="sibTrans2D1" presStyleIdx="3" presStyleCnt="4"/>
      <dgm:spPr/>
    </dgm:pt>
    <dgm:pt modelId="{0CA6FC1E-33AC-0445-8C65-EE9F1C8951D6}" type="pres">
      <dgm:prSet presAssocID="{51685B94-760C-9F46-A654-AD5D5F78E8F6}" presName="connectorText" presStyleLbl="sibTrans2D1" presStyleIdx="3" presStyleCnt="4"/>
      <dgm:spPr/>
    </dgm:pt>
    <dgm:pt modelId="{BFC571C7-BA3C-004A-97AC-1C9EC9175831}" type="pres">
      <dgm:prSet presAssocID="{205AA322-6392-9547-B722-DAD44B2F97CF}" presName="node" presStyleLbl="node1" presStyleIdx="4" presStyleCnt="5">
        <dgm:presLayoutVars>
          <dgm:bulletEnabled val="1"/>
        </dgm:presLayoutVars>
      </dgm:prSet>
      <dgm:spPr/>
    </dgm:pt>
  </dgm:ptLst>
  <dgm:cxnLst>
    <dgm:cxn modelId="{3B2E6D00-9164-2340-8CCB-C6B377E5DA41}" srcId="{DA7D9613-A12D-5A4A-901C-766406CFC4C8}" destId="{205AA322-6392-9547-B722-DAD44B2F97CF}" srcOrd="4" destOrd="0" parTransId="{6FABE864-1268-F24C-957A-75B95FFA2347}" sibTransId="{08EBE39F-6CB0-D74B-810F-E1A630967522}"/>
    <dgm:cxn modelId="{619E5509-69E9-044B-8160-17CC0D8906E6}" srcId="{DA7D9613-A12D-5A4A-901C-766406CFC4C8}" destId="{59F72E07-EA42-1540-83B7-0C7FD5A12141}" srcOrd="0" destOrd="0" parTransId="{839AE803-2E32-6944-8B7D-FD2FB6E56650}" sibTransId="{4BEE56D3-F052-CE48-8B9B-FCF5155DA9DD}"/>
    <dgm:cxn modelId="{995E0D38-D237-2943-84AF-738C6DD31A42}" type="presOf" srcId="{4BEE56D3-F052-CE48-8B9B-FCF5155DA9DD}" destId="{89E54575-A8D7-D344-8580-0A4F73C239D7}" srcOrd="0" destOrd="0" presId="urn:microsoft.com/office/officeart/2005/8/layout/process1"/>
    <dgm:cxn modelId="{8067FA39-A9AA-9C40-AEB4-3E9E61732EA6}" type="presOf" srcId="{8DFD43EE-0986-9149-863E-342EEA6A8507}" destId="{5D05DD01-6CF1-C540-8874-999AC4B08A15}" srcOrd="0" destOrd="0" presId="urn:microsoft.com/office/officeart/2005/8/layout/process1"/>
    <dgm:cxn modelId="{0277D441-B108-5247-B6D6-92E1281B6F13}" type="presOf" srcId="{232C3E31-5E75-4C4B-9D4F-286D36E4AB37}" destId="{DBCE4B36-1DBB-9B42-8127-E4333604D03E}" srcOrd="0" destOrd="0" presId="urn:microsoft.com/office/officeart/2005/8/layout/process1"/>
    <dgm:cxn modelId="{42E39058-D2CA-3B4C-8522-3997CF777C58}" type="presOf" srcId="{8DFD43EE-0986-9149-863E-342EEA6A8507}" destId="{17B20A86-F811-FC43-84D1-AD38D54396BF}" srcOrd="1" destOrd="0" presId="urn:microsoft.com/office/officeart/2005/8/layout/process1"/>
    <dgm:cxn modelId="{ADFBA283-2E70-3644-9F02-75FE160F92AA}" type="presOf" srcId="{DA7D9613-A12D-5A4A-901C-766406CFC4C8}" destId="{841A62E4-0700-EF4F-984F-815E4FEA60D9}" srcOrd="0" destOrd="0" presId="urn:microsoft.com/office/officeart/2005/8/layout/process1"/>
    <dgm:cxn modelId="{1C9F178E-9F28-D541-92FA-E050D70064F3}" type="presOf" srcId="{51685B94-760C-9F46-A654-AD5D5F78E8F6}" destId="{D8F81EBB-40B0-8E4E-813D-F7D8859F6220}" srcOrd="0" destOrd="0" presId="urn:microsoft.com/office/officeart/2005/8/layout/process1"/>
    <dgm:cxn modelId="{331E999B-6C0D-6A4F-91CA-E3D70927D482}" type="presOf" srcId="{205AA322-6392-9547-B722-DAD44B2F97CF}" destId="{BFC571C7-BA3C-004A-97AC-1C9EC9175831}" srcOrd="0" destOrd="0" presId="urn:microsoft.com/office/officeart/2005/8/layout/process1"/>
    <dgm:cxn modelId="{3C7BAB9B-1291-7944-B399-83994CBBDF6A}" srcId="{DA7D9613-A12D-5A4A-901C-766406CFC4C8}" destId="{BE464AB4-1F1C-E840-96F1-12A54FE6C082}" srcOrd="2" destOrd="0" parTransId="{29A55600-E73F-8649-AF53-C75A066F9F3F}" sibTransId="{8DFD43EE-0986-9149-863E-342EEA6A8507}"/>
    <dgm:cxn modelId="{7216A4A0-799A-114C-8218-89F5E3DBE65E}" type="presOf" srcId="{51685B94-760C-9F46-A654-AD5D5F78E8F6}" destId="{0CA6FC1E-33AC-0445-8C65-EE9F1C8951D6}" srcOrd="1" destOrd="0" presId="urn:microsoft.com/office/officeart/2005/8/layout/process1"/>
    <dgm:cxn modelId="{391599B7-6DC3-9B4A-9220-BA8B0723FD7A}" type="presOf" srcId="{F359625C-6C98-FE44-916F-B7468A5D1F88}" destId="{6A27824C-E47B-314F-80A6-62B625A106F9}" srcOrd="0" destOrd="0" presId="urn:microsoft.com/office/officeart/2005/8/layout/process1"/>
    <dgm:cxn modelId="{84C640BA-A802-1C44-9F00-6944FDA41D5E}" type="presOf" srcId="{4BEE56D3-F052-CE48-8B9B-FCF5155DA9DD}" destId="{455E813A-0497-E84F-BC09-E89095FA0FC0}" srcOrd="1" destOrd="0" presId="urn:microsoft.com/office/officeart/2005/8/layout/process1"/>
    <dgm:cxn modelId="{909301BD-6BB8-864D-ABDE-1DB3D21552FF}" type="presOf" srcId="{F359625C-6C98-FE44-916F-B7468A5D1F88}" destId="{CFA933BB-2D08-8C49-B5B0-E333C0A6B9BA}" srcOrd="1" destOrd="0" presId="urn:microsoft.com/office/officeart/2005/8/layout/process1"/>
    <dgm:cxn modelId="{D026D6C4-8D5C-4D45-B6D1-8E04FA2AF6DE}" srcId="{DA7D9613-A12D-5A4A-901C-766406CFC4C8}" destId="{B3A3EF53-02FA-0B44-BE44-5B78331A14C0}" srcOrd="3" destOrd="0" parTransId="{88ADBE5D-D9EF-964C-B9B9-D310F5B6ECB8}" sibTransId="{51685B94-760C-9F46-A654-AD5D5F78E8F6}"/>
    <dgm:cxn modelId="{75E298DF-7110-6A4D-8FDD-790D624C9C0B}" type="presOf" srcId="{BE464AB4-1F1C-E840-96F1-12A54FE6C082}" destId="{C3F41203-EF9A-F447-93E6-909FFBF722B5}" srcOrd="0" destOrd="0" presId="urn:microsoft.com/office/officeart/2005/8/layout/process1"/>
    <dgm:cxn modelId="{116AE8DF-7CE1-AD47-93DB-18817420BF51}" type="presOf" srcId="{59F72E07-EA42-1540-83B7-0C7FD5A12141}" destId="{2B34D3C0-46AF-A246-A6DE-65889BD74D9C}" srcOrd="0" destOrd="0" presId="urn:microsoft.com/office/officeart/2005/8/layout/process1"/>
    <dgm:cxn modelId="{C6E6FEE4-06DB-D346-AC18-BBB62140C323}" srcId="{DA7D9613-A12D-5A4A-901C-766406CFC4C8}" destId="{232C3E31-5E75-4C4B-9D4F-286D36E4AB37}" srcOrd="1" destOrd="0" parTransId="{1809D2E9-A958-7E4D-BD4E-060F6E334BEF}" sibTransId="{F359625C-6C98-FE44-916F-B7468A5D1F88}"/>
    <dgm:cxn modelId="{0F554EE6-ECBF-4C46-9096-CAF8D4B15848}" type="presOf" srcId="{B3A3EF53-02FA-0B44-BE44-5B78331A14C0}" destId="{5CE185C3-EF7A-9149-9BA3-9329B8226019}" srcOrd="0" destOrd="0" presId="urn:microsoft.com/office/officeart/2005/8/layout/process1"/>
    <dgm:cxn modelId="{80595FFB-CD22-A149-9D85-4F1DB21D134D}" type="presParOf" srcId="{841A62E4-0700-EF4F-984F-815E4FEA60D9}" destId="{2B34D3C0-46AF-A246-A6DE-65889BD74D9C}" srcOrd="0" destOrd="0" presId="urn:microsoft.com/office/officeart/2005/8/layout/process1"/>
    <dgm:cxn modelId="{ECACC118-9153-064B-A40A-9541A4E9CD02}" type="presParOf" srcId="{841A62E4-0700-EF4F-984F-815E4FEA60D9}" destId="{89E54575-A8D7-D344-8580-0A4F73C239D7}" srcOrd="1" destOrd="0" presId="urn:microsoft.com/office/officeart/2005/8/layout/process1"/>
    <dgm:cxn modelId="{E185C94B-404C-AB4C-92D0-8C38B9AE3EF0}" type="presParOf" srcId="{89E54575-A8D7-D344-8580-0A4F73C239D7}" destId="{455E813A-0497-E84F-BC09-E89095FA0FC0}" srcOrd="0" destOrd="0" presId="urn:microsoft.com/office/officeart/2005/8/layout/process1"/>
    <dgm:cxn modelId="{AE38A749-A3A8-9549-A571-A7B5721D7CD1}" type="presParOf" srcId="{841A62E4-0700-EF4F-984F-815E4FEA60D9}" destId="{DBCE4B36-1DBB-9B42-8127-E4333604D03E}" srcOrd="2" destOrd="0" presId="urn:microsoft.com/office/officeart/2005/8/layout/process1"/>
    <dgm:cxn modelId="{88B6F475-2D1F-F545-8D2C-EF1F6CA4D824}" type="presParOf" srcId="{841A62E4-0700-EF4F-984F-815E4FEA60D9}" destId="{6A27824C-E47B-314F-80A6-62B625A106F9}" srcOrd="3" destOrd="0" presId="urn:microsoft.com/office/officeart/2005/8/layout/process1"/>
    <dgm:cxn modelId="{5127046E-6B4E-D245-B248-423507FFB383}" type="presParOf" srcId="{6A27824C-E47B-314F-80A6-62B625A106F9}" destId="{CFA933BB-2D08-8C49-B5B0-E333C0A6B9BA}" srcOrd="0" destOrd="0" presId="urn:microsoft.com/office/officeart/2005/8/layout/process1"/>
    <dgm:cxn modelId="{3B9E86CA-E1C5-A742-9F3B-34D9D1F850F4}" type="presParOf" srcId="{841A62E4-0700-EF4F-984F-815E4FEA60D9}" destId="{C3F41203-EF9A-F447-93E6-909FFBF722B5}" srcOrd="4" destOrd="0" presId="urn:microsoft.com/office/officeart/2005/8/layout/process1"/>
    <dgm:cxn modelId="{2F31D78A-7E2C-7843-B43D-D8CECBBB0E85}" type="presParOf" srcId="{841A62E4-0700-EF4F-984F-815E4FEA60D9}" destId="{5D05DD01-6CF1-C540-8874-999AC4B08A15}" srcOrd="5" destOrd="0" presId="urn:microsoft.com/office/officeart/2005/8/layout/process1"/>
    <dgm:cxn modelId="{4D4883A4-431E-2A45-9832-4736E88D58D9}" type="presParOf" srcId="{5D05DD01-6CF1-C540-8874-999AC4B08A15}" destId="{17B20A86-F811-FC43-84D1-AD38D54396BF}" srcOrd="0" destOrd="0" presId="urn:microsoft.com/office/officeart/2005/8/layout/process1"/>
    <dgm:cxn modelId="{0799A09A-8F26-954B-8A42-3B76DF4570F8}" type="presParOf" srcId="{841A62E4-0700-EF4F-984F-815E4FEA60D9}" destId="{5CE185C3-EF7A-9149-9BA3-9329B8226019}" srcOrd="6" destOrd="0" presId="urn:microsoft.com/office/officeart/2005/8/layout/process1"/>
    <dgm:cxn modelId="{FA1B1F69-049C-F340-AA52-9D8AC1A231D9}" type="presParOf" srcId="{841A62E4-0700-EF4F-984F-815E4FEA60D9}" destId="{D8F81EBB-40B0-8E4E-813D-F7D8859F6220}" srcOrd="7" destOrd="0" presId="urn:microsoft.com/office/officeart/2005/8/layout/process1"/>
    <dgm:cxn modelId="{3367920C-BD5A-464E-AF9B-D26AFC9CE1BC}" type="presParOf" srcId="{D8F81EBB-40B0-8E4E-813D-F7D8859F6220}" destId="{0CA6FC1E-33AC-0445-8C65-EE9F1C8951D6}" srcOrd="0" destOrd="0" presId="urn:microsoft.com/office/officeart/2005/8/layout/process1"/>
    <dgm:cxn modelId="{48DC0975-34AC-0048-80F9-6BBCBE8530F5}" type="presParOf" srcId="{841A62E4-0700-EF4F-984F-815E4FEA60D9}" destId="{BFC571C7-BA3C-004A-97AC-1C9EC917583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7D9613-A12D-5A4A-901C-766406CFC4C8}" type="doc">
      <dgm:prSet loTypeId="urn:microsoft.com/office/officeart/2005/8/layout/process1" loCatId="" qsTypeId="urn:microsoft.com/office/officeart/2005/8/quickstyle/simple1" qsCatId="simple" csTypeId="urn:microsoft.com/office/officeart/2005/8/colors/accent1_2" csCatId="accent1" phldr="1"/>
      <dgm:spPr/>
    </dgm:pt>
    <dgm:pt modelId="{59F72E07-EA42-1540-83B7-0C7FD5A12141}">
      <dgm:prSet phldrT="[文本]"/>
      <dgm:spPr/>
      <dgm:t>
        <a:bodyPr/>
        <a:lstStyle/>
        <a:p>
          <a:r>
            <a:rPr lang="zh-CN" altLang="en-US" dirty="0"/>
            <a:t>数据来源与描述</a:t>
          </a:r>
        </a:p>
      </dgm:t>
    </dgm:pt>
    <dgm:pt modelId="{839AE803-2E32-6944-8B7D-FD2FB6E56650}" type="parTrans" cxnId="{619E5509-69E9-044B-8160-17CC0D8906E6}">
      <dgm:prSet/>
      <dgm:spPr/>
      <dgm:t>
        <a:bodyPr/>
        <a:lstStyle/>
        <a:p>
          <a:endParaRPr lang="zh-CN" altLang="en-US"/>
        </a:p>
      </dgm:t>
    </dgm:pt>
    <dgm:pt modelId="{4BEE56D3-F052-CE48-8B9B-FCF5155DA9DD}" type="sibTrans" cxnId="{619E5509-69E9-044B-8160-17CC0D8906E6}">
      <dgm:prSet/>
      <dgm:spPr/>
      <dgm:t>
        <a:bodyPr/>
        <a:lstStyle/>
        <a:p>
          <a:endParaRPr lang="zh-CN" altLang="en-US"/>
        </a:p>
      </dgm:t>
    </dgm:pt>
    <dgm:pt modelId="{232C3E31-5E75-4C4B-9D4F-286D36E4AB37}">
      <dgm:prSet phldrT="[文本]"/>
      <dgm:spPr/>
      <dgm:t>
        <a:bodyPr/>
        <a:lstStyle/>
        <a:p>
          <a:r>
            <a:rPr lang="zh-CN" altLang="en-US" dirty="0"/>
            <a:t>数据探索</a:t>
          </a:r>
        </a:p>
      </dgm:t>
    </dgm:pt>
    <dgm:pt modelId="{1809D2E9-A958-7E4D-BD4E-060F6E334BEF}" type="parTrans" cxnId="{C6E6FEE4-06DB-D346-AC18-BBB62140C323}">
      <dgm:prSet/>
      <dgm:spPr/>
      <dgm:t>
        <a:bodyPr/>
        <a:lstStyle/>
        <a:p>
          <a:endParaRPr lang="zh-CN" altLang="en-US"/>
        </a:p>
      </dgm:t>
    </dgm:pt>
    <dgm:pt modelId="{F359625C-6C98-FE44-916F-B7468A5D1F88}" type="sibTrans" cxnId="{C6E6FEE4-06DB-D346-AC18-BBB62140C323}">
      <dgm:prSet/>
      <dgm:spPr/>
      <dgm:t>
        <a:bodyPr/>
        <a:lstStyle/>
        <a:p>
          <a:endParaRPr lang="zh-CN" altLang="en-US"/>
        </a:p>
      </dgm:t>
    </dgm:pt>
    <dgm:pt modelId="{BE464AB4-1F1C-E840-96F1-12A54FE6C082}">
      <dgm:prSet phldrT="[文本]"/>
      <dgm:spPr/>
      <dgm:t>
        <a:bodyPr/>
        <a:lstStyle/>
        <a:p>
          <a:r>
            <a:rPr lang="zh-CN" altLang="en-US" dirty="0"/>
            <a:t>数据清洗</a:t>
          </a:r>
        </a:p>
      </dgm:t>
    </dgm:pt>
    <dgm:pt modelId="{29A55600-E73F-8649-AF53-C75A066F9F3F}" type="parTrans" cxnId="{3C7BAB9B-1291-7944-B399-83994CBBDF6A}">
      <dgm:prSet/>
      <dgm:spPr/>
      <dgm:t>
        <a:bodyPr/>
        <a:lstStyle/>
        <a:p>
          <a:endParaRPr lang="zh-CN" altLang="en-US"/>
        </a:p>
      </dgm:t>
    </dgm:pt>
    <dgm:pt modelId="{8DFD43EE-0986-9149-863E-342EEA6A8507}" type="sibTrans" cxnId="{3C7BAB9B-1291-7944-B399-83994CBBDF6A}">
      <dgm:prSet/>
      <dgm:spPr/>
      <dgm:t>
        <a:bodyPr/>
        <a:lstStyle/>
        <a:p>
          <a:endParaRPr lang="zh-CN" altLang="en-US"/>
        </a:p>
      </dgm:t>
    </dgm:pt>
    <dgm:pt modelId="{841A62E4-0700-EF4F-984F-815E4FEA60D9}" type="pres">
      <dgm:prSet presAssocID="{DA7D9613-A12D-5A4A-901C-766406CFC4C8}" presName="Name0" presStyleCnt="0">
        <dgm:presLayoutVars>
          <dgm:dir/>
          <dgm:resizeHandles val="exact"/>
        </dgm:presLayoutVars>
      </dgm:prSet>
      <dgm:spPr/>
    </dgm:pt>
    <dgm:pt modelId="{2B34D3C0-46AF-A246-A6DE-65889BD74D9C}" type="pres">
      <dgm:prSet presAssocID="{59F72E07-EA42-1540-83B7-0C7FD5A12141}" presName="node" presStyleLbl="node1" presStyleIdx="0" presStyleCnt="3">
        <dgm:presLayoutVars>
          <dgm:bulletEnabled val="1"/>
        </dgm:presLayoutVars>
      </dgm:prSet>
      <dgm:spPr/>
    </dgm:pt>
    <dgm:pt modelId="{89E54575-A8D7-D344-8580-0A4F73C239D7}" type="pres">
      <dgm:prSet presAssocID="{4BEE56D3-F052-CE48-8B9B-FCF5155DA9DD}" presName="sibTrans" presStyleLbl="sibTrans2D1" presStyleIdx="0" presStyleCnt="2"/>
      <dgm:spPr/>
    </dgm:pt>
    <dgm:pt modelId="{455E813A-0497-E84F-BC09-E89095FA0FC0}" type="pres">
      <dgm:prSet presAssocID="{4BEE56D3-F052-CE48-8B9B-FCF5155DA9DD}" presName="connectorText" presStyleLbl="sibTrans2D1" presStyleIdx="0" presStyleCnt="2"/>
      <dgm:spPr/>
    </dgm:pt>
    <dgm:pt modelId="{DBCE4B36-1DBB-9B42-8127-E4333604D03E}" type="pres">
      <dgm:prSet presAssocID="{232C3E31-5E75-4C4B-9D4F-286D36E4AB37}" presName="node" presStyleLbl="node1" presStyleIdx="1" presStyleCnt="3">
        <dgm:presLayoutVars>
          <dgm:bulletEnabled val="1"/>
        </dgm:presLayoutVars>
      </dgm:prSet>
      <dgm:spPr/>
    </dgm:pt>
    <dgm:pt modelId="{6A27824C-E47B-314F-80A6-62B625A106F9}" type="pres">
      <dgm:prSet presAssocID="{F359625C-6C98-FE44-916F-B7468A5D1F88}" presName="sibTrans" presStyleLbl="sibTrans2D1" presStyleIdx="1" presStyleCnt="2"/>
      <dgm:spPr/>
    </dgm:pt>
    <dgm:pt modelId="{CFA933BB-2D08-8C49-B5B0-E333C0A6B9BA}" type="pres">
      <dgm:prSet presAssocID="{F359625C-6C98-FE44-916F-B7468A5D1F88}" presName="connectorText" presStyleLbl="sibTrans2D1" presStyleIdx="1" presStyleCnt="2"/>
      <dgm:spPr/>
    </dgm:pt>
    <dgm:pt modelId="{C3F41203-EF9A-F447-93E6-909FFBF722B5}" type="pres">
      <dgm:prSet presAssocID="{BE464AB4-1F1C-E840-96F1-12A54FE6C082}" presName="node" presStyleLbl="node1" presStyleIdx="2" presStyleCnt="3">
        <dgm:presLayoutVars>
          <dgm:bulletEnabled val="1"/>
        </dgm:presLayoutVars>
      </dgm:prSet>
      <dgm:spPr/>
    </dgm:pt>
  </dgm:ptLst>
  <dgm:cxnLst>
    <dgm:cxn modelId="{619E5509-69E9-044B-8160-17CC0D8906E6}" srcId="{DA7D9613-A12D-5A4A-901C-766406CFC4C8}" destId="{59F72E07-EA42-1540-83B7-0C7FD5A12141}" srcOrd="0" destOrd="0" parTransId="{839AE803-2E32-6944-8B7D-FD2FB6E56650}" sibTransId="{4BEE56D3-F052-CE48-8B9B-FCF5155DA9DD}"/>
    <dgm:cxn modelId="{995E0D38-D237-2943-84AF-738C6DD31A42}" type="presOf" srcId="{4BEE56D3-F052-CE48-8B9B-FCF5155DA9DD}" destId="{89E54575-A8D7-D344-8580-0A4F73C239D7}" srcOrd="0" destOrd="0" presId="urn:microsoft.com/office/officeart/2005/8/layout/process1"/>
    <dgm:cxn modelId="{0277D441-B108-5247-B6D6-92E1281B6F13}" type="presOf" srcId="{232C3E31-5E75-4C4B-9D4F-286D36E4AB37}" destId="{DBCE4B36-1DBB-9B42-8127-E4333604D03E}" srcOrd="0" destOrd="0" presId="urn:microsoft.com/office/officeart/2005/8/layout/process1"/>
    <dgm:cxn modelId="{ADFBA283-2E70-3644-9F02-75FE160F92AA}" type="presOf" srcId="{DA7D9613-A12D-5A4A-901C-766406CFC4C8}" destId="{841A62E4-0700-EF4F-984F-815E4FEA60D9}" srcOrd="0" destOrd="0" presId="urn:microsoft.com/office/officeart/2005/8/layout/process1"/>
    <dgm:cxn modelId="{3C7BAB9B-1291-7944-B399-83994CBBDF6A}" srcId="{DA7D9613-A12D-5A4A-901C-766406CFC4C8}" destId="{BE464AB4-1F1C-E840-96F1-12A54FE6C082}" srcOrd="2" destOrd="0" parTransId="{29A55600-E73F-8649-AF53-C75A066F9F3F}" sibTransId="{8DFD43EE-0986-9149-863E-342EEA6A8507}"/>
    <dgm:cxn modelId="{391599B7-6DC3-9B4A-9220-BA8B0723FD7A}" type="presOf" srcId="{F359625C-6C98-FE44-916F-B7468A5D1F88}" destId="{6A27824C-E47B-314F-80A6-62B625A106F9}" srcOrd="0" destOrd="0" presId="urn:microsoft.com/office/officeart/2005/8/layout/process1"/>
    <dgm:cxn modelId="{84C640BA-A802-1C44-9F00-6944FDA41D5E}" type="presOf" srcId="{4BEE56D3-F052-CE48-8B9B-FCF5155DA9DD}" destId="{455E813A-0497-E84F-BC09-E89095FA0FC0}" srcOrd="1" destOrd="0" presId="urn:microsoft.com/office/officeart/2005/8/layout/process1"/>
    <dgm:cxn modelId="{909301BD-6BB8-864D-ABDE-1DB3D21552FF}" type="presOf" srcId="{F359625C-6C98-FE44-916F-B7468A5D1F88}" destId="{CFA933BB-2D08-8C49-B5B0-E333C0A6B9BA}" srcOrd="1" destOrd="0" presId="urn:microsoft.com/office/officeart/2005/8/layout/process1"/>
    <dgm:cxn modelId="{75E298DF-7110-6A4D-8FDD-790D624C9C0B}" type="presOf" srcId="{BE464AB4-1F1C-E840-96F1-12A54FE6C082}" destId="{C3F41203-EF9A-F447-93E6-909FFBF722B5}" srcOrd="0" destOrd="0" presId="urn:microsoft.com/office/officeart/2005/8/layout/process1"/>
    <dgm:cxn modelId="{116AE8DF-7CE1-AD47-93DB-18817420BF51}" type="presOf" srcId="{59F72E07-EA42-1540-83B7-0C7FD5A12141}" destId="{2B34D3C0-46AF-A246-A6DE-65889BD74D9C}" srcOrd="0" destOrd="0" presId="urn:microsoft.com/office/officeart/2005/8/layout/process1"/>
    <dgm:cxn modelId="{C6E6FEE4-06DB-D346-AC18-BBB62140C323}" srcId="{DA7D9613-A12D-5A4A-901C-766406CFC4C8}" destId="{232C3E31-5E75-4C4B-9D4F-286D36E4AB37}" srcOrd="1" destOrd="0" parTransId="{1809D2E9-A958-7E4D-BD4E-060F6E334BEF}" sibTransId="{F359625C-6C98-FE44-916F-B7468A5D1F88}"/>
    <dgm:cxn modelId="{80595FFB-CD22-A149-9D85-4F1DB21D134D}" type="presParOf" srcId="{841A62E4-0700-EF4F-984F-815E4FEA60D9}" destId="{2B34D3C0-46AF-A246-A6DE-65889BD74D9C}" srcOrd="0" destOrd="0" presId="urn:microsoft.com/office/officeart/2005/8/layout/process1"/>
    <dgm:cxn modelId="{ECACC118-9153-064B-A40A-9541A4E9CD02}" type="presParOf" srcId="{841A62E4-0700-EF4F-984F-815E4FEA60D9}" destId="{89E54575-A8D7-D344-8580-0A4F73C239D7}" srcOrd="1" destOrd="0" presId="urn:microsoft.com/office/officeart/2005/8/layout/process1"/>
    <dgm:cxn modelId="{E185C94B-404C-AB4C-92D0-8C38B9AE3EF0}" type="presParOf" srcId="{89E54575-A8D7-D344-8580-0A4F73C239D7}" destId="{455E813A-0497-E84F-BC09-E89095FA0FC0}" srcOrd="0" destOrd="0" presId="urn:microsoft.com/office/officeart/2005/8/layout/process1"/>
    <dgm:cxn modelId="{AE38A749-A3A8-9549-A571-A7B5721D7CD1}" type="presParOf" srcId="{841A62E4-0700-EF4F-984F-815E4FEA60D9}" destId="{DBCE4B36-1DBB-9B42-8127-E4333604D03E}" srcOrd="2" destOrd="0" presId="urn:microsoft.com/office/officeart/2005/8/layout/process1"/>
    <dgm:cxn modelId="{88B6F475-2D1F-F545-8D2C-EF1F6CA4D824}" type="presParOf" srcId="{841A62E4-0700-EF4F-984F-815E4FEA60D9}" destId="{6A27824C-E47B-314F-80A6-62B625A106F9}" srcOrd="3" destOrd="0" presId="urn:microsoft.com/office/officeart/2005/8/layout/process1"/>
    <dgm:cxn modelId="{5127046E-6B4E-D245-B248-423507FFB383}" type="presParOf" srcId="{6A27824C-E47B-314F-80A6-62B625A106F9}" destId="{CFA933BB-2D08-8C49-B5B0-E333C0A6B9BA}" srcOrd="0" destOrd="0" presId="urn:microsoft.com/office/officeart/2005/8/layout/process1"/>
    <dgm:cxn modelId="{3B9E86CA-E1C5-A742-9F3B-34D9D1F850F4}" type="presParOf" srcId="{841A62E4-0700-EF4F-984F-815E4FEA60D9}" destId="{C3F41203-EF9A-F447-93E6-909FFBF722B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4D3C0-46AF-A246-A6DE-65889BD74D9C}">
      <dsp:nvSpPr>
        <dsp:cNvPr id="0" name=""/>
        <dsp:cNvSpPr/>
      </dsp:nvSpPr>
      <dsp:spPr>
        <a:xfrm>
          <a:off x="5439" y="2477599"/>
          <a:ext cx="1686138" cy="10116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项目背景</a:t>
          </a:r>
        </a:p>
      </dsp:txBody>
      <dsp:txXfrm>
        <a:off x="35070" y="2507230"/>
        <a:ext cx="1626876" cy="952420"/>
      </dsp:txXfrm>
    </dsp:sp>
    <dsp:sp modelId="{89E54575-A8D7-D344-8580-0A4F73C239D7}">
      <dsp:nvSpPr>
        <dsp:cNvPr id="0" name=""/>
        <dsp:cNvSpPr/>
      </dsp:nvSpPr>
      <dsp:spPr>
        <a:xfrm>
          <a:off x="1860191" y="2774359"/>
          <a:ext cx="357461" cy="418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1860191" y="2857991"/>
        <a:ext cx="250223" cy="250898"/>
      </dsp:txXfrm>
    </dsp:sp>
    <dsp:sp modelId="{DBCE4B36-1DBB-9B42-8127-E4333604D03E}">
      <dsp:nvSpPr>
        <dsp:cNvPr id="0" name=""/>
        <dsp:cNvSpPr/>
      </dsp:nvSpPr>
      <dsp:spPr>
        <a:xfrm>
          <a:off x="2366032" y="2477599"/>
          <a:ext cx="1686138" cy="10116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数据处理</a:t>
          </a:r>
        </a:p>
      </dsp:txBody>
      <dsp:txXfrm>
        <a:off x="2395663" y="2507230"/>
        <a:ext cx="1626876" cy="952420"/>
      </dsp:txXfrm>
    </dsp:sp>
    <dsp:sp modelId="{6A27824C-E47B-314F-80A6-62B625A106F9}">
      <dsp:nvSpPr>
        <dsp:cNvPr id="0" name=""/>
        <dsp:cNvSpPr/>
      </dsp:nvSpPr>
      <dsp:spPr>
        <a:xfrm>
          <a:off x="4220784" y="2774359"/>
          <a:ext cx="357461" cy="418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20784" y="2857991"/>
        <a:ext cx="250223" cy="250898"/>
      </dsp:txXfrm>
    </dsp:sp>
    <dsp:sp modelId="{C3F41203-EF9A-F447-93E6-909FFBF722B5}">
      <dsp:nvSpPr>
        <dsp:cNvPr id="0" name=""/>
        <dsp:cNvSpPr/>
      </dsp:nvSpPr>
      <dsp:spPr>
        <a:xfrm>
          <a:off x="4726626" y="2477599"/>
          <a:ext cx="1686138" cy="10116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模型建立</a:t>
          </a:r>
        </a:p>
      </dsp:txBody>
      <dsp:txXfrm>
        <a:off x="4756257" y="2507230"/>
        <a:ext cx="1626876" cy="952420"/>
      </dsp:txXfrm>
    </dsp:sp>
    <dsp:sp modelId="{5D05DD01-6CF1-C540-8874-999AC4B08A15}">
      <dsp:nvSpPr>
        <dsp:cNvPr id="0" name=""/>
        <dsp:cNvSpPr/>
      </dsp:nvSpPr>
      <dsp:spPr>
        <a:xfrm>
          <a:off x="6581378" y="2774359"/>
          <a:ext cx="357461" cy="418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6581378" y="2857991"/>
        <a:ext cx="250223" cy="250898"/>
      </dsp:txXfrm>
    </dsp:sp>
    <dsp:sp modelId="{5CE185C3-EF7A-9149-9BA3-9329B8226019}">
      <dsp:nvSpPr>
        <dsp:cNvPr id="0" name=""/>
        <dsp:cNvSpPr/>
      </dsp:nvSpPr>
      <dsp:spPr>
        <a:xfrm>
          <a:off x="7087219" y="2477599"/>
          <a:ext cx="1686138" cy="10116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运行结果</a:t>
          </a:r>
        </a:p>
      </dsp:txBody>
      <dsp:txXfrm>
        <a:off x="7116850" y="2507230"/>
        <a:ext cx="1626876" cy="952420"/>
      </dsp:txXfrm>
    </dsp:sp>
    <dsp:sp modelId="{D8F81EBB-40B0-8E4E-813D-F7D8859F6220}">
      <dsp:nvSpPr>
        <dsp:cNvPr id="0" name=""/>
        <dsp:cNvSpPr/>
      </dsp:nvSpPr>
      <dsp:spPr>
        <a:xfrm>
          <a:off x="8941972" y="2774359"/>
          <a:ext cx="357461" cy="418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8941972" y="2857991"/>
        <a:ext cx="250223" cy="250898"/>
      </dsp:txXfrm>
    </dsp:sp>
    <dsp:sp modelId="{BFC571C7-BA3C-004A-97AC-1C9EC9175831}">
      <dsp:nvSpPr>
        <dsp:cNvPr id="0" name=""/>
        <dsp:cNvSpPr/>
      </dsp:nvSpPr>
      <dsp:spPr>
        <a:xfrm>
          <a:off x="9447813" y="2477599"/>
          <a:ext cx="1686138" cy="10116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结果验证</a:t>
          </a:r>
        </a:p>
      </dsp:txBody>
      <dsp:txXfrm>
        <a:off x="9477444" y="2507230"/>
        <a:ext cx="1626876" cy="952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4D3C0-46AF-A246-A6DE-65889BD74D9C}">
      <dsp:nvSpPr>
        <dsp:cNvPr id="0" name=""/>
        <dsp:cNvSpPr/>
      </dsp:nvSpPr>
      <dsp:spPr>
        <a:xfrm>
          <a:off x="8061" y="2260559"/>
          <a:ext cx="2409604" cy="14457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数据来源与描述</a:t>
          </a:r>
        </a:p>
      </dsp:txBody>
      <dsp:txXfrm>
        <a:off x="50406" y="2302904"/>
        <a:ext cx="2324914" cy="1361072"/>
      </dsp:txXfrm>
    </dsp:sp>
    <dsp:sp modelId="{89E54575-A8D7-D344-8580-0A4F73C239D7}">
      <dsp:nvSpPr>
        <dsp:cNvPr id="0" name=""/>
        <dsp:cNvSpPr/>
      </dsp:nvSpPr>
      <dsp:spPr>
        <a:xfrm>
          <a:off x="2658626" y="2684650"/>
          <a:ext cx="510836" cy="5975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2658626" y="2804166"/>
        <a:ext cx="357585" cy="358549"/>
      </dsp:txXfrm>
    </dsp:sp>
    <dsp:sp modelId="{DBCE4B36-1DBB-9B42-8127-E4333604D03E}">
      <dsp:nvSpPr>
        <dsp:cNvPr id="0" name=""/>
        <dsp:cNvSpPr/>
      </dsp:nvSpPr>
      <dsp:spPr>
        <a:xfrm>
          <a:off x="3381507" y="2260559"/>
          <a:ext cx="2409604" cy="14457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数据探索</a:t>
          </a:r>
        </a:p>
      </dsp:txBody>
      <dsp:txXfrm>
        <a:off x="3423852" y="2302904"/>
        <a:ext cx="2324914" cy="1361072"/>
      </dsp:txXfrm>
    </dsp:sp>
    <dsp:sp modelId="{6A27824C-E47B-314F-80A6-62B625A106F9}">
      <dsp:nvSpPr>
        <dsp:cNvPr id="0" name=""/>
        <dsp:cNvSpPr/>
      </dsp:nvSpPr>
      <dsp:spPr>
        <a:xfrm>
          <a:off x="6032072" y="2684650"/>
          <a:ext cx="510836" cy="5975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6032072" y="2804166"/>
        <a:ext cx="357585" cy="358549"/>
      </dsp:txXfrm>
    </dsp:sp>
    <dsp:sp modelId="{C3F41203-EF9A-F447-93E6-909FFBF722B5}">
      <dsp:nvSpPr>
        <dsp:cNvPr id="0" name=""/>
        <dsp:cNvSpPr/>
      </dsp:nvSpPr>
      <dsp:spPr>
        <a:xfrm>
          <a:off x="6754953" y="2260559"/>
          <a:ext cx="2409604" cy="14457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数据清洗</a:t>
          </a:r>
        </a:p>
      </dsp:txBody>
      <dsp:txXfrm>
        <a:off x="6797298" y="2302904"/>
        <a:ext cx="2324914" cy="13610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3160080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en-US" altLang="zh-CN" dirty="0">
              <a:sym typeface="Wingdings" pitchFamily="2" charset="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194053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en-US" altLang="zh-CN" dirty="0">
              <a:sym typeface="Wingdings" pitchFamily="2" charset="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1420369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en-US" altLang="zh-CN" dirty="0">
              <a:sym typeface="Wingdings" pitchFamily="2" charset="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3671806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en-US" altLang="zh-CN" dirty="0">
              <a:sym typeface="Wingdings" pitchFamily="2" charset="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795720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2724093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2684633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198407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2891413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140515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266108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2883855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3149485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1261640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1395182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extLst>
      <p:ext uri="{BB962C8B-B14F-4D97-AF65-F5344CB8AC3E}">
        <p14:creationId xmlns:p14="http://schemas.microsoft.com/office/powerpoint/2010/main" val="2573340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extLst>
      <p:ext uri="{BB962C8B-B14F-4D97-AF65-F5344CB8AC3E}">
        <p14:creationId xmlns:p14="http://schemas.microsoft.com/office/powerpoint/2010/main" val="1836774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extLst>
      <p:ext uri="{BB962C8B-B14F-4D97-AF65-F5344CB8AC3E}">
        <p14:creationId xmlns:p14="http://schemas.microsoft.com/office/powerpoint/2010/main" val="280880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extLst>
      <p:ext uri="{BB962C8B-B14F-4D97-AF65-F5344CB8AC3E}">
        <p14:creationId xmlns:p14="http://schemas.microsoft.com/office/powerpoint/2010/main" val="3601634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extLst>
      <p:ext uri="{BB962C8B-B14F-4D97-AF65-F5344CB8AC3E}">
        <p14:creationId xmlns:p14="http://schemas.microsoft.com/office/powerpoint/2010/main" val="4045506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extLst>
      <p:ext uri="{BB962C8B-B14F-4D97-AF65-F5344CB8AC3E}">
        <p14:creationId xmlns:p14="http://schemas.microsoft.com/office/powerpoint/2010/main" val="253108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extLst>
      <p:ext uri="{BB962C8B-B14F-4D97-AF65-F5344CB8AC3E}">
        <p14:creationId xmlns:p14="http://schemas.microsoft.com/office/powerpoint/2010/main" val="148362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400"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1287685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32</a:t>
            </a:fld>
            <a:endParaRPr lang="zh-CN" altLang="en-US"/>
          </a:p>
        </p:txBody>
      </p:sp>
    </p:spTree>
    <p:extLst>
      <p:ext uri="{BB962C8B-B14F-4D97-AF65-F5344CB8AC3E}">
        <p14:creationId xmlns:p14="http://schemas.microsoft.com/office/powerpoint/2010/main" val="1170874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extLst>
      <p:ext uri="{BB962C8B-B14F-4D97-AF65-F5344CB8AC3E}">
        <p14:creationId xmlns:p14="http://schemas.microsoft.com/office/powerpoint/2010/main" val="285045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1815519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en-US" altLang="zh-CN" dirty="0">
              <a:sym typeface="Wingdings" pitchFamily="2" charset="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403115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en-US" altLang="zh-CN" dirty="0">
              <a:sym typeface="Wingdings" pitchFamily="2" charset="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426958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en-US" altLang="zh-CN" dirty="0">
              <a:sym typeface="Wingdings" pitchFamily="2" charset="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210591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en-US" altLang="zh-CN" dirty="0">
              <a:sym typeface="Wingdings" pitchFamily="2" charset="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090929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en-US" altLang="zh-CN" dirty="0">
              <a:sym typeface="Wingdings" pitchFamily="2" charset="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206403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71734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343342305"/>
      </p:ext>
    </p:extLst>
  </p:cSld>
  <p:clrMapOvr>
    <a:masterClrMapping/>
  </p:clrMapOvr>
  <p:extLst>
    <p:ext uri="{DCECCB84-F9BA-43D5-87BE-67443E8EF086}">
      <p15:sldGuideLst xmlns:p15="http://schemas.microsoft.com/office/powerpoint/2012/main">
        <p15:guide id="2" orient="horz" userDrawn="1">
          <p15:clr>
            <a:srgbClr val="FBAE40"/>
          </p15:clr>
        </p15:guide>
        <p15:guide id="4"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700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2039128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29741471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7741092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27107317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16837769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17635334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10569577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89643890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078727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255657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761230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2883891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609898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1726112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03003005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9259153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421409504"/>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530403812"/>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25027301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81" r:id="rId6"/>
    <p:sldLayoutId id="2147483691" r:id="rId7"/>
    <p:sldLayoutId id="2147483689" r:id="rId8"/>
    <p:sldLayoutId id="2147483688" r:id="rId9"/>
    <p:sldLayoutId id="2147483657" r:id="rId10"/>
    <p:sldLayoutId id="2147483690" r:id="rId11"/>
    <p:sldLayoutId id="2147483692" r:id="rId12"/>
    <p:sldLayoutId id="2147483704" r:id="rId13"/>
    <p:sldLayoutId id="2147483695" r:id="rId14"/>
    <p:sldLayoutId id="2147483700" r:id="rId15"/>
    <p:sldLayoutId id="2147483701" r:id="rId16"/>
    <p:sldLayoutId id="2147483703" r:id="rId17"/>
    <p:sldLayoutId id="2147483702" r:id="rId18"/>
    <p:sldLayoutId id="2147483705" r:id="rId19"/>
    <p:sldLayoutId id="2147483706"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15653C9-8294-4422-939A-19987AE380D1}"/>
              </a:ext>
            </a:extLst>
          </p:cNvPr>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矩形 33">
            <a:extLst>
              <a:ext uri="{FF2B5EF4-FFF2-40B4-BE49-F238E27FC236}">
                <a16:creationId xmlns:a16="http://schemas.microsoft.com/office/drawing/2014/main" id="{64E8B448-9F20-49E7-92A9-4158C9CAFB88}"/>
              </a:ext>
            </a:extLst>
          </p:cNvPr>
          <p:cNvSpPr/>
          <p:nvPr/>
        </p:nvSpPr>
        <p:spPr>
          <a:xfrm>
            <a:off x="1290320" y="2496082"/>
            <a:ext cx="9611360" cy="923330"/>
          </a:xfrm>
          <a:prstGeom prst="rect">
            <a:avLst/>
          </a:prstGeom>
          <a:effectLst>
            <a:outerShdw blurRad="63500" sx="102000" sy="102000" algn="ctr" rotWithShape="0">
              <a:prstClr val="black">
                <a:alpha val="40000"/>
              </a:prstClr>
            </a:outerShdw>
          </a:effectLst>
        </p:spPr>
        <p:txBody>
          <a:bodyPr wrap="square">
            <a:spAutoFit/>
          </a:bodyPr>
          <a:lstStyle/>
          <a:p>
            <a:pPr algn="ctr" fontAlgn="base"/>
            <a:r>
              <a:rPr lang="zh-CN" altLang="en-US" sz="5400" dirty="0">
                <a:solidFill>
                  <a:srgbClr val="000000"/>
                </a:solidFill>
                <a:latin typeface="+mj-lt"/>
              </a:rPr>
              <a:t>基于多元回归的房价预测模型</a:t>
            </a:r>
            <a:endParaRPr lang="en-US" altLang="zh-CN" sz="5400" dirty="0">
              <a:solidFill>
                <a:srgbClr val="DB0000"/>
              </a:solidFill>
              <a:effectLst/>
              <a:latin typeface="+mj-lt"/>
            </a:endParaRPr>
          </a:p>
        </p:txBody>
      </p:sp>
      <p:grpSp>
        <p:nvGrpSpPr>
          <p:cNvPr id="99" name="组合 98">
            <a:extLst>
              <a:ext uri="{FF2B5EF4-FFF2-40B4-BE49-F238E27FC236}">
                <a16:creationId xmlns:a16="http://schemas.microsoft.com/office/drawing/2014/main" id="{CBE706D0-5FCE-4A23-8F3E-DBB07A25286D}"/>
              </a:ext>
            </a:extLst>
          </p:cNvPr>
          <p:cNvGrpSpPr/>
          <p:nvPr/>
        </p:nvGrpSpPr>
        <p:grpSpPr>
          <a:xfrm>
            <a:off x="4654641" y="705848"/>
            <a:ext cx="2882718" cy="848212"/>
            <a:chOff x="9556201" y="498129"/>
            <a:chExt cx="1993881" cy="586680"/>
          </a:xfrm>
        </p:grpSpPr>
        <p:grpSp>
          <p:nvGrpSpPr>
            <p:cNvPr id="100" name="组合 99">
              <a:extLst>
                <a:ext uri="{FF2B5EF4-FFF2-40B4-BE49-F238E27FC236}">
                  <a16:creationId xmlns:a16="http://schemas.microsoft.com/office/drawing/2014/main" id="{6A7D59FD-ED34-445E-B1F5-8F642E4ADFD9}"/>
                </a:ext>
              </a:extLst>
            </p:cNvPr>
            <p:cNvGrpSpPr/>
            <p:nvPr userDrawn="1"/>
          </p:nvGrpSpPr>
          <p:grpSpPr>
            <a:xfrm>
              <a:off x="10239376" y="968937"/>
              <a:ext cx="1307697" cy="96254"/>
              <a:chOff x="4616246" y="3878362"/>
              <a:chExt cx="5571416" cy="410087"/>
            </a:xfrm>
            <a:solidFill>
              <a:schemeClr val="tx1">
                <a:alpha val="80000"/>
              </a:schemeClr>
            </a:solidFill>
          </p:grpSpPr>
          <p:sp>
            <p:nvSpPr>
              <p:cNvPr id="138" name="Freeform 17">
                <a:extLst>
                  <a:ext uri="{FF2B5EF4-FFF2-40B4-BE49-F238E27FC236}">
                    <a16:creationId xmlns:a16="http://schemas.microsoft.com/office/drawing/2014/main" id="{E85FBCF6-8C34-471A-874A-42F582F06909}"/>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9" name="Freeform 18">
                <a:extLst>
                  <a:ext uri="{FF2B5EF4-FFF2-40B4-BE49-F238E27FC236}">
                    <a16:creationId xmlns:a16="http://schemas.microsoft.com/office/drawing/2014/main" id="{30F58E4F-5B7F-4D9A-BC68-11B249E1B794}"/>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0" name="Freeform 19">
                <a:extLst>
                  <a:ext uri="{FF2B5EF4-FFF2-40B4-BE49-F238E27FC236}">
                    <a16:creationId xmlns:a16="http://schemas.microsoft.com/office/drawing/2014/main" id="{82147C30-2515-4630-9078-3200E7F6063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1" name="Freeform 20">
                <a:extLst>
                  <a:ext uri="{FF2B5EF4-FFF2-40B4-BE49-F238E27FC236}">
                    <a16:creationId xmlns:a16="http://schemas.microsoft.com/office/drawing/2014/main" id="{264A7408-6544-4313-A0C1-693EB618AC79}"/>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2" name="Freeform 21">
                <a:extLst>
                  <a:ext uri="{FF2B5EF4-FFF2-40B4-BE49-F238E27FC236}">
                    <a16:creationId xmlns:a16="http://schemas.microsoft.com/office/drawing/2014/main" id="{C8EFD175-4A66-42CC-93C7-A4D030C6C24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3" name="Freeform 22">
                <a:extLst>
                  <a:ext uri="{FF2B5EF4-FFF2-40B4-BE49-F238E27FC236}">
                    <a16:creationId xmlns:a16="http://schemas.microsoft.com/office/drawing/2014/main" id="{FDD28A70-F6B5-46C2-A918-36CBA596DD1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4" name="Freeform 23">
                <a:extLst>
                  <a:ext uri="{FF2B5EF4-FFF2-40B4-BE49-F238E27FC236}">
                    <a16:creationId xmlns:a16="http://schemas.microsoft.com/office/drawing/2014/main" id="{E58AB760-9C22-4594-A301-B7F41FF4328D}"/>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5" name="Freeform 25">
                <a:extLst>
                  <a:ext uri="{FF2B5EF4-FFF2-40B4-BE49-F238E27FC236}">
                    <a16:creationId xmlns:a16="http://schemas.microsoft.com/office/drawing/2014/main" id="{A520258F-92D6-45CA-8551-3A25C2B5B7B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6" name="Freeform 27">
                <a:extLst>
                  <a:ext uri="{FF2B5EF4-FFF2-40B4-BE49-F238E27FC236}">
                    <a16:creationId xmlns:a16="http://schemas.microsoft.com/office/drawing/2014/main" id="{FA4F06EC-1192-428A-9BE4-12F5DD816095}"/>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7" name="Freeform 29">
                <a:extLst>
                  <a:ext uri="{FF2B5EF4-FFF2-40B4-BE49-F238E27FC236}">
                    <a16:creationId xmlns:a16="http://schemas.microsoft.com/office/drawing/2014/main" id="{BA355B96-B02D-4FE3-9AC2-98F25BC6550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8" name="Freeform 30">
                <a:extLst>
                  <a:ext uri="{FF2B5EF4-FFF2-40B4-BE49-F238E27FC236}">
                    <a16:creationId xmlns:a16="http://schemas.microsoft.com/office/drawing/2014/main" id="{B3E94B63-D5E1-4110-87A5-8ED2E3E3083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9" name="Freeform 31">
                <a:extLst>
                  <a:ext uri="{FF2B5EF4-FFF2-40B4-BE49-F238E27FC236}">
                    <a16:creationId xmlns:a16="http://schemas.microsoft.com/office/drawing/2014/main" id="{D6797E2E-3FC7-40E4-BDD7-EDC839EB5A12}"/>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0" name="Freeform 32">
                <a:extLst>
                  <a:ext uri="{FF2B5EF4-FFF2-40B4-BE49-F238E27FC236}">
                    <a16:creationId xmlns:a16="http://schemas.microsoft.com/office/drawing/2014/main" id="{1B0222F3-1393-4918-9563-ED3ACEEFAC41}"/>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1" name="Freeform 33">
                <a:extLst>
                  <a:ext uri="{FF2B5EF4-FFF2-40B4-BE49-F238E27FC236}">
                    <a16:creationId xmlns:a16="http://schemas.microsoft.com/office/drawing/2014/main" id="{C4F5E33F-1D9A-4ACA-B0FE-40C9D5E968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2" name="Freeform 34">
                <a:extLst>
                  <a:ext uri="{FF2B5EF4-FFF2-40B4-BE49-F238E27FC236}">
                    <a16:creationId xmlns:a16="http://schemas.microsoft.com/office/drawing/2014/main" id="{293C3E8F-7623-4F74-9C5B-89C5C4584D68}"/>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3" name="Freeform 35">
                <a:extLst>
                  <a:ext uri="{FF2B5EF4-FFF2-40B4-BE49-F238E27FC236}">
                    <a16:creationId xmlns:a16="http://schemas.microsoft.com/office/drawing/2014/main" id="{2E13B99C-F40F-468D-A5A9-F12FAF68CC9F}"/>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1" name="组合 100">
              <a:extLst>
                <a:ext uri="{FF2B5EF4-FFF2-40B4-BE49-F238E27FC236}">
                  <a16:creationId xmlns:a16="http://schemas.microsoft.com/office/drawing/2014/main" id="{88272D7E-C5BB-41DB-B720-4CC196192B14}"/>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26" name="Freeform 9">
                <a:extLst>
                  <a:ext uri="{FF2B5EF4-FFF2-40B4-BE49-F238E27FC236}">
                    <a16:creationId xmlns:a16="http://schemas.microsoft.com/office/drawing/2014/main" id="{53EA061E-708D-42CA-99A3-F08EB2172C2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7" name="Freeform 10">
                <a:extLst>
                  <a:ext uri="{FF2B5EF4-FFF2-40B4-BE49-F238E27FC236}">
                    <a16:creationId xmlns:a16="http://schemas.microsoft.com/office/drawing/2014/main" id="{03781768-BC19-4D95-AB55-5C495881BF10}"/>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8" name="Freeform 11">
                <a:extLst>
                  <a:ext uri="{FF2B5EF4-FFF2-40B4-BE49-F238E27FC236}">
                    <a16:creationId xmlns:a16="http://schemas.microsoft.com/office/drawing/2014/main" id="{E0CC83C5-9648-4BAD-9073-5022B2D78177}"/>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9" name="Freeform 12">
                <a:extLst>
                  <a:ext uri="{FF2B5EF4-FFF2-40B4-BE49-F238E27FC236}">
                    <a16:creationId xmlns:a16="http://schemas.microsoft.com/office/drawing/2014/main" id="{E8665DA2-12F0-4C2C-8EA8-CD6AF0143EEE}"/>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0" name="Freeform 13">
                <a:extLst>
                  <a:ext uri="{FF2B5EF4-FFF2-40B4-BE49-F238E27FC236}">
                    <a16:creationId xmlns:a16="http://schemas.microsoft.com/office/drawing/2014/main" id="{3E2E968C-F52E-447D-BE70-353F0A8F8AD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1" name="Freeform 14">
                <a:extLst>
                  <a:ext uri="{FF2B5EF4-FFF2-40B4-BE49-F238E27FC236}">
                    <a16:creationId xmlns:a16="http://schemas.microsoft.com/office/drawing/2014/main" id="{E8303510-3EC7-4021-86E4-E4DD991913E0}"/>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2" name="Freeform 15">
                <a:extLst>
                  <a:ext uri="{FF2B5EF4-FFF2-40B4-BE49-F238E27FC236}">
                    <a16:creationId xmlns:a16="http://schemas.microsoft.com/office/drawing/2014/main" id="{8356811E-0C91-49DB-9A97-8C6B5424DC71}"/>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3" name="Freeform 16">
                <a:extLst>
                  <a:ext uri="{FF2B5EF4-FFF2-40B4-BE49-F238E27FC236}">
                    <a16:creationId xmlns:a16="http://schemas.microsoft.com/office/drawing/2014/main" id="{FCBE0354-7452-4FD5-9113-23AF38E079D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4" name="Freeform 24">
                <a:extLst>
                  <a:ext uri="{FF2B5EF4-FFF2-40B4-BE49-F238E27FC236}">
                    <a16:creationId xmlns:a16="http://schemas.microsoft.com/office/drawing/2014/main" id="{BF8FB8BB-504D-4419-92F9-1D674B631339}"/>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5" name="Freeform 26">
                <a:extLst>
                  <a:ext uri="{FF2B5EF4-FFF2-40B4-BE49-F238E27FC236}">
                    <a16:creationId xmlns:a16="http://schemas.microsoft.com/office/drawing/2014/main" id="{DA453912-4222-4672-AA84-B45ACA292BA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6" name="Freeform 28">
                <a:extLst>
                  <a:ext uri="{FF2B5EF4-FFF2-40B4-BE49-F238E27FC236}">
                    <a16:creationId xmlns:a16="http://schemas.microsoft.com/office/drawing/2014/main" id="{AA1D8A6D-A238-482F-B6D8-B688E3306E7C}"/>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7" name="Freeform 36">
                <a:extLst>
                  <a:ext uri="{FF2B5EF4-FFF2-40B4-BE49-F238E27FC236}">
                    <a16:creationId xmlns:a16="http://schemas.microsoft.com/office/drawing/2014/main" id="{810EFEC4-7AB4-494E-9D51-A4A5A37B149F}"/>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2" name="组合 101">
              <a:extLst>
                <a:ext uri="{FF2B5EF4-FFF2-40B4-BE49-F238E27FC236}">
                  <a16:creationId xmlns:a16="http://schemas.microsoft.com/office/drawing/2014/main" id="{44B49337-4B0D-4E67-8C9D-38EF5E0446BC}"/>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03" name="Freeform 8">
                <a:extLst>
                  <a:ext uri="{FF2B5EF4-FFF2-40B4-BE49-F238E27FC236}">
                    <a16:creationId xmlns:a16="http://schemas.microsoft.com/office/drawing/2014/main" id="{73998C79-7AC2-4DE6-814B-F2DAEF9353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42">
                <a:extLst>
                  <a:ext uri="{FF2B5EF4-FFF2-40B4-BE49-F238E27FC236}">
                    <a16:creationId xmlns:a16="http://schemas.microsoft.com/office/drawing/2014/main" id="{62335FEC-D63F-4F61-B61F-A920486AE8A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43">
                <a:extLst>
                  <a:ext uri="{FF2B5EF4-FFF2-40B4-BE49-F238E27FC236}">
                    <a16:creationId xmlns:a16="http://schemas.microsoft.com/office/drawing/2014/main" id="{5B5E6FEB-3D9B-40D3-B64A-9AA8688B7E0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44">
                <a:extLst>
                  <a:ext uri="{FF2B5EF4-FFF2-40B4-BE49-F238E27FC236}">
                    <a16:creationId xmlns:a16="http://schemas.microsoft.com/office/drawing/2014/main" id="{1F89E81F-F111-451D-B58F-6720A7B9DE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45">
                <a:extLst>
                  <a:ext uri="{FF2B5EF4-FFF2-40B4-BE49-F238E27FC236}">
                    <a16:creationId xmlns:a16="http://schemas.microsoft.com/office/drawing/2014/main" id="{449C424F-0E90-49EC-80DF-0E220540B4F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Freeform 46">
                <a:extLst>
                  <a:ext uri="{FF2B5EF4-FFF2-40B4-BE49-F238E27FC236}">
                    <a16:creationId xmlns:a16="http://schemas.microsoft.com/office/drawing/2014/main" id="{4E93C8BF-D0C9-4922-BBD4-F76CFE74F3F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9" name="Freeform 47">
                <a:extLst>
                  <a:ext uri="{FF2B5EF4-FFF2-40B4-BE49-F238E27FC236}">
                    <a16:creationId xmlns:a16="http://schemas.microsoft.com/office/drawing/2014/main" id="{D844C04F-9C65-446E-81B9-2978E64F79A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0" name="Freeform 48">
                <a:extLst>
                  <a:ext uri="{FF2B5EF4-FFF2-40B4-BE49-F238E27FC236}">
                    <a16:creationId xmlns:a16="http://schemas.microsoft.com/office/drawing/2014/main" id="{4E07C329-5229-4CD0-A4CB-1C74B1E23FA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1" name="Freeform 49">
                <a:extLst>
                  <a:ext uri="{FF2B5EF4-FFF2-40B4-BE49-F238E27FC236}">
                    <a16:creationId xmlns:a16="http://schemas.microsoft.com/office/drawing/2014/main" id="{0CDCEF30-7E63-4B1D-89B8-9FD759B8A6D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2" name="Freeform 50">
                <a:extLst>
                  <a:ext uri="{FF2B5EF4-FFF2-40B4-BE49-F238E27FC236}">
                    <a16:creationId xmlns:a16="http://schemas.microsoft.com/office/drawing/2014/main" id="{9A23CBE4-1D85-4DDD-ADB5-C0A8C05AF45E}"/>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3" name="Freeform 51">
                <a:extLst>
                  <a:ext uri="{FF2B5EF4-FFF2-40B4-BE49-F238E27FC236}">
                    <a16:creationId xmlns:a16="http://schemas.microsoft.com/office/drawing/2014/main" id="{243C802F-9A52-445D-8C58-E66B97FA32A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4" name="Freeform 52">
                <a:extLst>
                  <a:ext uri="{FF2B5EF4-FFF2-40B4-BE49-F238E27FC236}">
                    <a16:creationId xmlns:a16="http://schemas.microsoft.com/office/drawing/2014/main" id="{39AAEF23-13FB-4488-A76F-EDE71B19EFBA}"/>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5" name="Freeform 53">
                <a:extLst>
                  <a:ext uri="{FF2B5EF4-FFF2-40B4-BE49-F238E27FC236}">
                    <a16:creationId xmlns:a16="http://schemas.microsoft.com/office/drawing/2014/main" id="{F3BBBF65-12E3-4300-B05B-B3BD5F483781}"/>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6" name="Freeform 54">
                <a:extLst>
                  <a:ext uri="{FF2B5EF4-FFF2-40B4-BE49-F238E27FC236}">
                    <a16:creationId xmlns:a16="http://schemas.microsoft.com/office/drawing/2014/main" id="{91E22053-8DE0-4AEA-896A-08B03579B3E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7" name="Freeform 55">
                <a:extLst>
                  <a:ext uri="{FF2B5EF4-FFF2-40B4-BE49-F238E27FC236}">
                    <a16:creationId xmlns:a16="http://schemas.microsoft.com/office/drawing/2014/main" id="{B9552D6A-8116-4AA4-B9FF-E6FCCBA4FF36}"/>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8" name="Freeform 56">
                <a:extLst>
                  <a:ext uri="{FF2B5EF4-FFF2-40B4-BE49-F238E27FC236}">
                    <a16:creationId xmlns:a16="http://schemas.microsoft.com/office/drawing/2014/main" id="{89C18E52-5824-452D-995C-6A032B553004}"/>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9" name="Freeform 57">
                <a:extLst>
                  <a:ext uri="{FF2B5EF4-FFF2-40B4-BE49-F238E27FC236}">
                    <a16:creationId xmlns:a16="http://schemas.microsoft.com/office/drawing/2014/main" id="{6871446E-A54D-4835-AF37-AC08603AF325}"/>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0" name="Freeform 58">
                <a:extLst>
                  <a:ext uri="{FF2B5EF4-FFF2-40B4-BE49-F238E27FC236}">
                    <a16:creationId xmlns:a16="http://schemas.microsoft.com/office/drawing/2014/main" id="{275036EA-D747-4D81-A693-89350DE3708E}"/>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1" name="Freeform 59">
                <a:extLst>
                  <a:ext uri="{FF2B5EF4-FFF2-40B4-BE49-F238E27FC236}">
                    <a16:creationId xmlns:a16="http://schemas.microsoft.com/office/drawing/2014/main" id="{9D4EC6FF-0049-4EC4-80A8-2A89F2CEBDE6}"/>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2" name="Freeform 60">
                <a:extLst>
                  <a:ext uri="{FF2B5EF4-FFF2-40B4-BE49-F238E27FC236}">
                    <a16:creationId xmlns:a16="http://schemas.microsoft.com/office/drawing/2014/main" id="{C7A9B8F5-7C28-482B-BBA0-E96E32EE91A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3" name="Freeform 61">
                <a:extLst>
                  <a:ext uri="{FF2B5EF4-FFF2-40B4-BE49-F238E27FC236}">
                    <a16:creationId xmlns:a16="http://schemas.microsoft.com/office/drawing/2014/main" id="{0077A934-ECD1-458F-A220-B5E86DB535D5}"/>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4" name="Freeform 62">
                <a:extLst>
                  <a:ext uri="{FF2B5EF4-FFF2-40B4-BE49-F238E27FC236}">
                    <a16:creationId xmlns:a16="http://schemas.microsoft.com/office/drawing/2014/main" id="{EF03FCC8-76EB-4A42-8165-77859025330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5" name="Freeform 71">
                <a:extLst>
                  <a:ext uri="{FF2B5EF4-FFF2-40B4-BE49-F238E27FC236}">
                    <a16:creationId xmlns:a16="http://schemas.microsoft.com/office/drawing/2014/main" id="{189DBD47-E6B5-4110-887A-4C568739915D}"/>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2" name="矩形 1">
            <a:extLst>
              <a:ext uri="{FF2B5EF4-FFF2-40B4-BE49-F238E27FC236}">
                <a16:creationId xmlns:a16="http://schemas.microsoft.com/office/drawing/2014/main" id="{F9871107-5F7D-BD4D-B59D-967EFD41AD57}"/>
              </a:ext>
            </a:extLst>
          </p:cNvPr>
          <p:cNvSpPr/>
          <p:nvPr/>
        </p:nvSpPr>
        <p:spPr>
          <a:xfrm>
            <a:off x="4388528" y="4507415"/>
            <a:ext cx="3464410" cy="937949"/>
          </a:xfrm>
          <a:prstGeom prst="rect">
            <a:avLst/>
          </a:prstGeom>
        </p:spPr>
        <p:txBody>
          <a:bodyPr wrap="none">
            <a:spAutoFit/>
          </a:bodyPr>
          <a:lstStyle/>
          <a:p>
            <a:pPr algn="ctr">
              <a:lnSpc>
                <a:spcPct val="120000"/>
              </a:lnSpc>
            </a:pPr>
            <a:r>
              <a:rPr lang="zh-CN" altLang="en-US" sz="2400" dirty="0">
                <a:latin typeface="+mj-lt"/>
                <a:ea typeface="FangSong" panose="02010609060101010101" pitchFamily="49" charset="-122"/>
                <a:cs typeface="+mn-ea"/>
                <a:sym typeface="Arial" panose="020B0604020202020204" pitchFamily="34" charset="0"/>
              </a:rPr>
              <a:t>陈麒先   赵浩森   熊家欣</a:t>
            </a:r>
            <a:endParaRPr lang="en-US" altLang="zh-CN" sz="2400" dirty="0">
              <a:latin typeface="+mj-lt"/>
              <a:ea typeface="FangSong" panose="02010609060101010101" pitchFamily="49" charset="-122"/>
              <a:cs typeface="+mn-ea"/>
              <a:sym typeface="Arial" panose="020B0604020202020204" pitchFamily="34" charset="0"/>
            </a:endParaRPr>
          </a:p>
          <a:p>
            <a:pPr algn="ctr">
              <a:lnSpc>
                <a:spcPct val="120000"/>
              </a:lnSpc>
            </a:pPr>
            <a:r>
              <a:rPr lang="en-US" altLang="zh-CN" sz="2400" dirty="0">
                <a:latin typeface="+mj-lt"/>
                <a:ea typeface="FangSong" panose="02010609060101010101" pitchFamily="49" charset="-122"/>
                <a:cs typeface="+mn-ea"/>
                <a:sym typeface="Arial" panose="020B0604020202020204" pitchFamily="34" charset="0"/>
              </a:rPr>
              <a:t>2021</a:t>
            </a:r>
            <a:r>
              <a:rPr lang="zh-CN" altLang="en-US" sz="2400" dirty="0">
                <a:latin typeface="+mj-lt"/>
                <a:ea typeface="FangSong" panose="02010609060101010101" pitchFamily="49" charset="-122"/>
                <a:cs typeface="+mn-ea"/>
                <a:sym typeface="Arial" panose="020B0604020202020204" pitchFamily="34" charset="0"/>
              </a:rPr>
              <a:t>年</a:t>
            </a:r>
            <a:r>
              <a:rPr lang="en-US" altLang="zh-CN" sz="2400" dirty="0">
                <a:latin typeface="+mj-lt"/>
                <a:ea typeface="FangSong" panose="02010609060101010101" pitchFamily="49" charset="-122"/>
                <a:cs typeface="+mn-ea"/>
                <a:sym typeface="Arial" panose="020B0604020202020204" pitchFamily="34" charset="0"/>
              </a:rPr>
              <a:t>1</a:t>
            </a:r>
            <a:r>
              <a:rPr lang="zh-CN" altLang="en-US" sz="2400" dirty="0">
                <a:latin typeface="+mj-lt"/>
                <a:ea typeface="FangSong" panose="02010609060101010101" pitchFamily="49" charset="-122"/>
                <a:cs typeface="+mn-ea"/>
                <a:sym typeface="Arial" panose="020B0604020202020204" pitchFamily="34" charset="0"/>
              </a:rPr>
              <a:t>月</a:t>
            </a:r>
            <a:r>
              <a:rPr lang="en-US" altLang="zh-CN" sz="2400" dirty="0">
                <a:latin typeface="+mj-lt"/>
                <a:ea typeface="FangSong" panose="02010609060101010101" pitchFamily="49" charset="-122"/>
                <a:cs typeface="+mn-ea"/>
                <a:sym typeface="Arial" panose="020B0604020202020204" pitchFamily="34" charset="0"/>
              </a:rPr>
              <a:t>7</a:t>
            </a:r>
            <a:r>
              <a:rPr lang="zh-CN" altLang="en-US" sz="2400" dirty="0">
                <a:latin typeface="+mj-lt"/>
                <a:ea typeface="FangSong" panose="02010609060101010101" pitchFamily="49" charset="-122"/>
                <a:cs typeface="+mn-ea"/>
                <a:sym typeface="Arial" panose="020B0604020202020204" pitchFamily="34" charset="0"/>
              </a:rPr>
              <a:t>日</a:t>
            </a:r>
            <a:endParaRPr lang="zh-CN" altLang="en-US" sz="2400" dirty="0">
              <a:latin typeface="+mj-lt"/>
              <a:ea typeface="FangSong" panose="02010609060101010101" pitchFamily="49" charset="-122"/>
            </a:endParaRPr>
          </a:p>
        </p:txBody>
      </p:sp>
    </p:spTree>
    <p:extLst>
      <p:ext uri="{BB962C8B-B14F-4D97-AF65-F5344CB8AC3E}">
        <p14:creationId xmlns:p14="http://schemas.microsoft.com/office/powerpoint/2010/main" val="561202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4C4F-D998-2D4C-B673-B5C097D6ABAD}"/>
              </a:ext>
            </a:extLst>
          </p:cNvPr>
          <p:cNvSpPr>
            <a:spLocks noGrp="1"/>
          </p:cNvSpPr>
          <p:nvPr>
            <p:ph type="title"/>
          </p:nvPr>
        </p:nvSpPr>
        <p:spPr/>
        <p:txBody>
          <a:bodyPr>
            <a:normAutofit/>
          </a:bodyPr>
          <a:lstStyle/>
          <a:p>
            <a:r>
              <a:rPr lang="en-US" altLang="zh-CN" dirty="0">
                <a:sym typeface="Arial" panose="020B0604020202020204" pitchFamily="34" charset="0"/>
              </a:rPr>
              <a:t>2.3</a:t>
            </a:r>
            <a:r>
              <a:rPr lang="zh-CN" altLang="en-US" dirty="0">
                <a:sym typeface="Arial" panose="020B0604020202020204" pitchFamily="34" charset="0"/>
              </a:rPr>
              <a:t>  数据探索</a:t>
            </a:r>
            <a:endParaRPr kumimoji="1" lang="zh-CN" altLang="en-US" dirty="0"/>
          </a:p>
        </p:txBody>
      </p:sp>
      <p:sp>
        <p:nvSpPr>
          <p:cNvPr id="3" name="灯片编号占位符 2">
            <a:extLst>
              <a:ext uri="{FF2B5EF4-FFF2-40B4-BE49-F238E27FC236}">
                <a16:creationId xmlns:a16="http://schemas.microsoft.com/office/drawing/2014/main" id="{8C35BD2D-8251-A643-8535-1D077666991C}"/>
              </a:ext>
            </a:extLst>
          </p:cNvPr>
          <p:cNvSpPr>
            <a:spLocks noGrp="1"/>
          </p:cNvSpPr>
          <p:nvPr>
            <p:ph type="sldNum" sz="quarter" idx="4"/>
          </p:nvPr>
        </p:nvSpPr>
        <p:spPr>
          <a:xfrm>
            <a:off x="8556086" y="6503352"/>
            <a:ext cx="2743200" cy="292196"/>
          </a:xfrm>
        </p:spPr>
        <p:txBody>
          <a:bodyPr/>
          <a:lstStyle/>
          <a:p>
            <a:r>
              <a:rPr lang="en-US" altLang="zh-CN" dirty="0"/>
              <a:t>&lt; </a:t>
            </a:r>
            <a:fld id="{A548B57D-AE10-4CF7-A9DF-59FEFA91B28E}" type="slidenum">
              <a:rPr lang="zh-CN" altLang="en-US" smtClean="0"/>
              <a:pPr/>
              <a:t>10</a:t>
            </a:fld>
            <a:r>
              <a:rPr lang="zh-CN" altLang="en-US" dirty="0"/>
              <a:t> </a:t>
            </a:r>
            <a:r>
              <a:rPr lang="en-US" altLang="zh-CN" dirty="0"/>
              <a:t>&gt;</a:t>
            </a:r>
            <a:endParaRPr lang="zh-CN" altLang="en-US" dirty="0"/>
          </a:p>
        </p:txBody>
      </p:sp>
      <p:pic>
        <p:nvPicPr>
          <p:cNvPr id="5" name="图片 4">
            <a:extLst>
              <a:ext uri="{FF2B5EF4-FFF2-40B4-BE49-F238E27FC236}">
                <a16:creationId xmlns:a16="http://schemas.microsoft.com/office/drawing/2014/main" id="{26308AF6-6F59-884A-B6D9-F680D2136D9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40132" y="1507222"/>
            <a:ext cx="5084150" cy="3863268"/>
          </a:xfrm>
          <a:prstGeom prst="rect">
            <a:avLst/>
          </a:prstGeom>
        </p:spPr>
      </p:pic>
      <p:sp>
        <p:nvSpPr>
          <p:cNvPr id="7" name="文本框 6">
            <a:extLst>
              <a:ext uri="{FF2B5EF4-FFF2-40B4-BE49-F238E27FC236}">
                <a16:creationId xmlns:a16="http://schemas.microsoft.com/office/drawing/2014/main" id="{B0866DBB-F70A-2842-9B79-E8E74FB49613}"/>
              </a:ext>
            </a:extLst>
          </p:cNvPr>
          <p:cNvSpPr txBox="1"/>
          <p:nvPr/>
        </p:nvSpPr>
        <p:spPr>
          <a:xfrm>
            <a:off x="6095999" y="1265234"/>
            <a:ext cx="5652991" cy="4308295"/>
          </a:xfrm>
          <a:prstGeom prst="rect">
            <a:avLst/>
          </a:prstGeom>
          <a:noFill/>
        </p:spPr>
        <p:txBody>
          <a:bodyPr wrap="square" rtlCol="0">
            <a:spAutoFit/>
          </a:bodyPr>
          <a:lstStyle/>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首先对预测目标</a:t>
            </a:r>
            <a:r>
              <a:rPr lang="en-US" altLang="zh-CN" sz="2000" dirty="0">
                <a:latin typeface="+mj-ea"/>
                <a:ea typeface="+mj-ea"/>
                <a:cs typeface="+mn-ea"/>
                <a:sym typeface="Arial" panose="020B0604020202020204" pitchFamily="34" charset="0"/>
              </a:rPr>
              <a:t>-</a:t>
            </a:r>
            <a:r>
              <a:rPr lang="zh-CN" altLang="en-US" sz="2000" dirty="0">
                <a:latin typeface="+mj-ea"/>
                <a:ea typeface="+mj-ea"/>
                <a:cs typeface="+mn-ea"/>
                <a:sym typeface="Arial" panose="020B0604020202020204" pitchFamily="34" charset="0"/>
              </a:rPr>
              <a:t>房屋售价进行探索</a:t>
            </a:r>
            <a:endParaRPr lang="en-US" altLang="zh-CN" sz="2000" dirty="0">
              <a:latin typeface="+mj-ea"/>
              <a:ea typeface="+mj-ea"/>
              <a:cs typeface="+mn-ea"/>
              <a:sym typeface="Arial" panose="020B0604020202020204" pitchFamily="34" charset="0"/>
            </a:endParaRPr>
          </a:p>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线性的模型需要正态分布的目标值才能发挥最大的作用，而在检测房价时候发现其偏离正态分布</a:t>
            </a:r>
            <a:endParaRPr lang="en-US" altLang="zh-CN" sz="2000" dirty="0">
              <a:latin typeface="+mj-ea"/>
              <a:ea typeface="+mj-ea"/>
              <a:cs typeface="+mn-ea"/>
              <a:sym typeface="Arial" panose="020B0604020202020204" pitchFamily="34" charset="0"/>
            </a:endParaRPr>
          </a:p>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此时正态分布明显属于右态分布，整体峰值向左偏离，并且</a:t>
            </a:r>
            <a:r>
              <a:rPr lang="en" altLang="zh-CN" sz="2000" dirty="0">
                <a:latin typeface="+mj-ea"/>
                <a:ea typeface="+mj-ea"/>
                <a:cs typeface="+mn-ea"/>
                <a:sym typeface="Arial" panose="020B0604020202020204" pitchFamily="34" charset="0"/>
              </a:rPr>
              <a:t>skewness</a:t>
            </a:r>
            <a:r>
              <a:rPr lang="zh-CN" altLang="en-US" sz="2000" dirty="0">
                <a:latin typeface="+mj-ea"/>
                <a:ea typeface="+mj-ea"/>
                <a:cs typeface="+mn-ea"/>
                <a:sym typeface="Arial" panose="020B0604020202020204" pitchFamily="34" charset="0"/>
              </a:rPr>
              <a:t>较大，需要对目标值做</a:t>
            </a:r>
            <a:r>
              <a:rPr lang="en" altLang="zh-CN" sz="2000" dirty="0">
                <a:latin typeface="+mj-ea"/>
                <a:ea typeface="+mj-ea"/>
                <a:cs typeface="+mn-ea"/>
                <a:sym typeface="Arial" panose="020B0604020202020204" pitchFamily="34" charset="0"/>
              </a:rPr>
              <a:t>log</a:t>
            </a:r>
            <a:r>
              <a:rPr lang="zh-CN" altLang="en-US" sz="2000" dirty="0">
                <a:latin typeface="+mj-ea"/>
                <a:ea typeface="+mj-ea"/>
                <a:cs typeface="+mn-ea"/>
                <a:sym typeface="Arial" panose="020B0604020202020204" pitchFamily="34" charset="0"/>
              </a:rPr>
              <a:t>转换，以恢复目标值的正态性</a:t>
            </a:r>
            <a:endParaRPr lang="en-US" altLang="zh-CN" sz="1600" dirty="0">
              <a:latin typeface="+mj-ea"/>
              <a:ea typeface="+mj-ea"/>
              <a:cs typeface="+mn-ea"/>
              <a:sym typeface="Arial" panose="020B0604020202020204" pitchFamily="34" charset="0"/>
            </a:endParaRPr>
          </a:p>
        </p:txBody>
      </p:sp>
    </p:spTree>
    <p:extLst>
      <p:ext uri="{BB962C8B-B14F-4D97-AF65-F5344CB8AC3E}">
        <p14:creationId xmlns:p14="http://schemas.microsoft.com/office/powerpoint/2010/main" val="2309788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4C4F-D998-2D4C-B673-B5C097D6ABAD}"/>
              </a:ext>
            </a:extLst>
          </p:cNvPr>
          <p:cNvSpPr>
            <a:spLocks noGrp="1"/>
          </p:cNvSpPr>
          <p:nvPr>
            <p:ph type="title"/>
          </p:nvPr>
        </p:nvSpPr>
        <p:spPr/>
        <p:txBody>
          <a:bodyPr>
            <a:normAutofit/>
          </a:bodyPr>
          <a:lstStyle/>
          <a:p>
            <a:r>
              <a:rPr lang="en-US" altLang="zh-CN" dirty="0">
                <a:sym typeface="Arial" panose="020B0604020202020204" pitchFamily="34" charset="0"/>
              </a:rPr>
              <a:t>2.3</a:t>
            </a:r>
            <a:r>
              <a:rPr lang="zh-CN" altLang="en-US" dirty="0">
                <a:sym typeface="Arial" panose="020B0604020202020204" pitchFamily="34" charset="0"/>
              </a:rPr>
              <a:t>  数据探索</a:t>
            </a:r>
            <a:endParaRPr kumimoji="1" lang="zh-CN" altLang="en-US" dirty="0"/>
          </a:p>
        </p:txBody>
      </p:sp>
      <p:sp>
        <p:nvSpPr>
          <p:cNvPr id="3" name="灯片编号占位符 2">
            <a:extLst>
              <a:ext uri="{FF2B5EF4-FFF2-40B4-BE49-F238E27FC236}">
                <a16:creationId xmlns:a16="http://schemas.microsoft.com/office/drawing/2014/main" id="{8C35BD2D-8251-A643-8535-1D077666991C}"/>
              </a:ext>
            </a:extLst>
          </p:cNvPr>
          <p:cNvSpPr>
            <a:spLocks noGrp="1"/>
          </p:cNvSpPr>
          <p:nvPr>
            <p:ph type="sldNum" sz="quarter" idx="4"/>
          </p:nvPr>
        </p:nvSpPr>
        <p:spPr>
          <a:xfrm>
            <a:off x="8556086" y="6503352"/>
            <a:ext cx="2743200" cy="292196"/>
          </a:xfrm>
        </p:spPr>
        <p:txBody>
          <a:bodyPr/>
          <a:lstStyle/>
          <a:p>
            <a:r>
              <a:rPr lang="en-US" altLang="zh-CN" dirty="0"/>
              <a:t>&lt; </a:t>
            </a:r>
            <a:fld id="{A548B57D-AE10-4CF7-A9DF-59FEFA91B28E}" type="slidenum">
              <a:rPr lang="zh-CN" altLang="en-US" smtClean="0"/>
              <a:pPr/>
              <a:t>11</a:t>
            </a:fld>
            <a:r>
              <a:rPr lang="zh-CN" altLang="en-US" dirty="0"/>
              <a:t> </a:t>
            </a:r>
            <a:r>
              <a:rPr lang="en-US" altLang="zh-CN" dirty="0"/>
              <a:t>&gt;</a:t>
            </a:r>
            <a:endParaRPr lang="zh-CN" altLang="en-US" dirty="0"/>
          </a:p>
        </p:txBody>
      </p:sp>
      <p:sp>
        <p:nvSpPr>
          <p:cNvPr id="7" name="文本框 6">
            <a:extLst>
              <a:ext uri="{FF2B5EF4-FFF2-40B4-BE49-F238E27FC236}">
                <a16:creationId xmlns:a16="http://schemas.microsoft.com/office/drawing/2014/main" id="{B0866DBB-F70A-2842-9B79-E8E74FB49613}"/>
              </a:ext>
            </a:extLst>
          </p:cNvPr>
          <p:cNvSpPr txBox="1"/>
          <p:nvPr/>
        </p:nvSpPr>
        <p:spPr>
          <a:xfrm>
            <a:off x="6096000" y="3121511"/>
            <a:ext cx="5652991" cy="614977"/>
          </a:xfrm>
          <a:prstGeom prst="rect">
            <a:avLst/>
          </a:prstGeom>
          <a:noFill/>
        </p:spPr>
        <p:txBody>
          <a:bodyPr wrap="square" rtlCol="0">
            <a:spAutoFit/>
          </a:bodyPr>
          <a:lstStyle/>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目标值恢复正态性</a:t>
            </a:r>
            <a:endParaRPr lang="en-US" altLang="zh-CN" sz="1600" dirty="0">
              <a:latin typeface="+mj-ea"/>
              <a:ea typeface="+mj-ea"/>
              <a:cs typeface="+mn-ea"/>
              <a:sym typeface="Arial" panose="020B0604020202020204" pitchFamily="34" charset="0"/>
            </a:endParaRPr>
          </a:p>
        </p:txBody>
      </p:sp>
      <p:pic>
        <p:nvPicPr>
          <p:cNvPr id="6" name="图片 5">
            <a:extLst>
              <a:ext uri="{FF2B5EF4-FFF2-40B4-BE49-F238E27FC236}">
                <a16:creationId xmlns:a16="http://schemas.microsoft.com/office/drawing/2014/main" id="{F7BA0767-E56A-7245-9881-FFF683C3BC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353" y="1403081"/>
            <a:ext cx="4968561" cy="3753104"/>
          </a:xfrm>
          <a:prstGeom prst="rect">
            <a:avLst/>
          </a:prstGeom>
        </p:spPr>
      </p:pic>
    </p:spTree>
    <p:extLst>
      <p:ext uri="{BB962C8B-B14F-4D97-AF65-F5344CB8AC3E}">
        <p14:creationId xmlns:p14="http://schemas.microsoft.com/office/powerpoint/2010/main" val="2084474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4C4F-D998-2D4C-B673-B5C097D6ABAD}"/>
              </a:ext>
            </a:extLst>
          </p:cNvPr>
          <p:cNvSpPr>
            <a:spLocks noGrp="1"/>
          </p:cNvSpPr>
          <p:nvPr>
            <p:ph type="title"/>
          </p:nvPr>
        </p:nvSpPr>
        <p:spPr/>
        <p:txBody>
          <a:bodyPr>
            <a:normAutofit/>
          </a:bodyPr>
          <a:lstStyle/>
          <a:p>
            <a:r>
              <a:rPr lang="en-US" altLang="zh-CN" dirty="0">
                <a:sym typeface="Arial" panose="020B0604020202020204" pitchFamily="34" charset="0"/>
              </a:rPr>
              <a:t>2.3</a:t>
            </a:r>
            <a:r>
              <a:rPr lang="zh-CN" altLang="en-US" dirty="0">
                <a:sym typeface="Arial" panose="020B0604020202020204" pitchFamily="34" charset="0"/>
              </a:rPr>
              <a:t>  数据探索</a:t>
            </a:r>
            <a:endParaRPr kumimoji="1" lang="zh-CN" altLang="en-US" dirty="0"/>
          </a:p>
        </p:txBody>
      </p:sp>
      <p:sp>
        <p:nvSpPr>
          <p:cNvPr id="3" name="灯片编号占位符 2">
            <a:extLst>
              <a:ext uri="{FF2B5EF4-FFF2-40B4-BE49-F238E27FC236}">
                <a16:creationId xmlns:a16="http://schemas.microsoft.com/office/drawing/2014/main" id="{8C35BD2D-8251-A643-8535-1D077666991C}"/>
              </a:ext>
            </a:extLst>
          </p:cNvPr>
          <p:cNvSpPr>
            <a:spLocks noGrp="1"/>
          </p:cNvSpPr>
          <p:nvPr>
            <p:ph type="sldNum" sz="quarter" idx="4"/>
          </p:nvPr>
        </p:nvSpPr>
        <p:spPr>
          <a:xfrm>
            <a:off x="8556086" y="6503352"/>
            <a:ext cx="2743200" cy="292196"/>
          </a:xfrm>
        </p:spPr>
        <p:txBody>
          <a:bodyPr/>
          <a:lstStyle/>
          <a:p>
            <a:r>
              <a:rPr lang="en-US" altLang="zh-CN" dirty="0"/>
              <a:t>&lt; </a:t>
            </a:r>
            <a:fld id="{A548B57D-AE10-4CF7-A9DF-59FEFA91B28E}" type="slidenum">
              <a:rPr lang="zh-CN" altLang="en-US" smtClean="0"/>
              <a:pPr/>
              <a:t>12</a:t>
            </a:fld>
            <a:r>
              <a:rPr lang="zh-CN" altLang="en-US" dirty="0"/>
              <a:t> </a:t>
            </a:r>
            <a:r>
              <a:rPr lang="en-US" altLang="zh-CN" dirty="0"/>
              <a:t>&gt;</a:t>
            </a:r>
            <a:endParaRPr lang="zh-CN" altLang="en-US" dirty="0"/>
          </a:p>
        </p:txBody>
      </p:sp>
      <p:sp>
        <p:nvSpPr>
          <p:cNvPr id="7" name="文本框 6">
            <a:extLst>
              <a:ext uri="{FF2B5EF4-FFF2-40B4-BE49-F238E27FC236}">
                <a16:creationId xmlns:a16="http://schemas.microsoft.com/office/drawing/2014/main" id="{B0866DBB-F70A-2842-9B79-E8E74FB49613}"/>
              </a:ext>
            </a:extLst>
          </p:cNvPr>
          <p:cNvSpPr txBox="1"/>
          <p:nvPr/>
        </p:nvSpPr>
        <p:spPr>
          <a:xfrm>
            <a:off x="6284890" y="1274852"/>
            <a:ext cx="5014396" cy="4923848"/>
          </a:xfrm>
          <a:prstGeom prst="rect">
            <a:avLst/>
          </a:prstGeom>
          <a:noFill/>
        </p:spPr>
        <p:txBody>
          <a:bodyPr wrap="square" rtlCol="0">
            <a:spAutoFit/>
          </a:bodyPr>
          <a:lstStyle/>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进一步，结合生活经验和业务实际，我们发现一些特征取值变化显著，对房价有显著影响，例如</a:t>
            </a:r>
            <a:r>
              <a:rPr lang="en" altLang="zh-CN" sz="2000" dirty="0" err="1">
                <a:latin typeface="+mj-ea"/>
                <a:ea typeface="+mj-ea"/>
                <a:cs typeface="+mn-ea"/>
                <a:sym typeface="Arial" panose="020B0604020202020204" pitchFamily="34" charset="0"/>
              </a:rPr>
              <a:t>YearBuilt</a:t>
            </a:r>
            <a:r>
              <a:rPr lang="zh-CN" altLang="en-US" sz="2000" dirty="0">
                <a:latin typeface="+mj-ea"/>
                <a:ea typeface="+mj-ea"/>
                <a:cs typeface="+mn-ea"/>
                <a:sym typeface="Arial" panose="020B0604020202020204" pitchFamily="34" charset="0"/>
              </a:rPr>
              <a:t>建造年份，一般而言，建造年限越久远的房屋售价越低。因此我们绘制出房屋售价随年份变化的盒型，发现大体满足经验规律，因此该特征应该是我们重点考虑的特征之一。</a:t>
            </a:r>
            <a:endParaRPr lang="en-US" altLang="zh-CN" sz="1600" dirty="0">
              <a:latin typeface="+mj-ea"/>
              <a:ea typeface="+mj-ea"/>
              <a:cs typeface="+mn-ea"/>
              <a:sym typeface="Arial" panose="020B0604020202020204" pitchFamily="34" charset="0"/>
            </a:endParaRPr>
          </a:p>
        </p:txBody>
      </p:sp>
      <p:pic>
        <p:nvPicPr>
          <p:cNvPr id="6" name="图片 5">
            <a:extLst>
              <a:ext uri="{FF2B5EF4-FFF2-40B4-BE49-F238E27FC236}">
                <a16:creationId xmlns:a16="http://schemas.microsoft.com/office/drawing/2014/main" id="{F512C936-A8BC-144F-B12F-EA5E435F79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4731" y="2144196"/>
            <a:ext cx="6158865" cy="3185160"/>
          </a:xfrm>
          <a:prstGeom prst="rect">
            <a:avLst/>
          </a:prstGeom>
        </p:spPr>
      </p:pic>
    </p:spTree>
    <p:extLst>
      <p:ext uri="{BB962C8B-B14F-4D97-AF65-F5344CB8AC3E}">
        <p14:creationId xmlns:p14="http://schemas.microsoft.com/office/powerpoint/2010/main" val="26638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4C4F-D998-2D4C-B673-B5C097D6ABAD}"/>
              </a:ext>
            </a:extLst>
          </p:cNvPr>
          <p:cNvSpPr>
            <a:spLocks noGrp="1"/>
          </p:cNvSpPr>
          <p:nvPr>
            <p:ph type="title"/>
          </p:nvPr>
        </p:nvSpPr>
        <p:spPr/>
        <p:txBody>
          <a:bodyPr>
            <a:normAutofit/>
          </a:bodyPr>
          <a:lstStyle/>
          <a:p>
            <a:r>
              <a:rPr lang="en-US" altLang="zh-CN" dirty="0">
                <a:sym typeface="Arial" panose="020B0604020202020204" pitchFamily="34" charset="0"/>
              </a:rPr>
              <a:t>2.3</a:t>
            </a:r>
            <a:r>
              <a:rPr lang="zh-CN" altLang="en-US" dirty="0">
                <a:sym typeface="Arial" panose="020B0604020202020204" pitchFamily="34" charset="0"/>
              </a:rPr>
              <a:t>  数据探索</a:t>
            </a:r>
            <a:endParaRPr kumimoji="1" lang="zh-CN" altLang="en-US" dirty="0"/>
          </a:p>
        </p:txBody>
      </p:sp>
      <p:sp>
        <p:nvSpPr>
          <p:cNvPr id="3" name="灯片编号占位符 2">
            <a:extLst>
              <a:ext uri="{FF2B5EF4-FFF2-40B4-BE49-F238E27FC236}">
                <a16:creationId xmlns:a16="http://schemas.microsoft.com/office/drawing/2014/main" id="{8C35BD2D-8251-A643-8535-1D077666991C}"/>
              </a:ext>
            </a:extLst>
          </p:cNvPr>
          <p:cNvSpPr>
            <a:spLocks noGrp="1"/>
          </p:cNvSpPr>
          <p:nvPr>
            <p:ph type="sldNum" sz="quarter" idx="4"/>
          </p:nvPr>
        </p:nvSpPr>
        <p:spPr>
          <a:xfrm>
            <a:off x="8556086" y="6503352"/>
            <a:ext cx="2743200" cy="292196"/>
          </a:xfrm>
        </p:spPr>
        <p:txBody>
          <a:bodyPr/>
          <a:lstStyle/>
          <a:p>
            <a:r>
              <a:rPr lang="en-US" altLang="zh-CN" dirty="0"/>
              <a:t>&lt; </a:t>
            </a:r>
            <a:fld id="{A548B57D-AE10-4CF7-A9DF-59FEFA91B28E}" type="slidenum">
              <a:rPr lang="zh-CN" altLang="en-US" smtClean="0"/>
              <a:pPr/>
              <a:t>13</a:t>
            </a:fld>
            <a:r>
              <a:rPr lang="zh-CN" altLang="en-US" dirty="0"/>
              <a:t> </a:t>
            </a:r>
            <a:r>
              <a:rPr lang="en-US" altLang="zh-CN" dirty="0"/>
              <a:t>&gt;</a:t>
            </a:r>
            <a:endParaRPr lang="zh-CN" altLang="en-US" dirty="0"/>
          </a:p>
        </p:txBody>
      </p:sp>
      <p:sp>
        <p:nvSpPr>
          <p:cNvPr id="7" name="文本框 6">
            <a:extLst>
              <a:ext uri="{FF2B5EF4-FFF2-40B4-BE49-F238E27FC236}">
                <a16:creationId xmlns:a16="http://schemas.microsoft.com/office/drawing/2014/main" id="{B0866DBB-F70A-2842-9B79-E8E74FB49613}"/>
              </a:ext>
            </a:extLst>
          </p:cNvPr>
          <p:cNvSpPr txBox="1"/>
          <p:nvPr/>
        </p:nvSpPr>
        <p:spPr>
          <a:xfrm>
            <a:off x="530598" y="5190164"/>
            <a:ext cx="11130804" cy="1230530"/>
          </a:xfrm>
          <a:prstGeom prst="rect">
            <a:avLst/>
          </a:prstGeom>
          <a:noFill/>
        </p:spPr>
        <p:txBody>
          <a:bodyPr wrap="square" rtlCol="0">
            <a:spAutoFit/>
          </a:bodyPr>
          <a:lstStyle/>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一般来说房屋价格与使用面积也是大体成正相关关系，我们绘制散点图验证。</a:t>
            </a:r>
            <a:endParaRPr lang="en-US" altLang="zh-CN" sz="2000" dirty="0">
              <a:latin typeface="+mj-ea"/>
              <a:ea typeface="+mj-ea"/>
              <a:cs typeface="+mn-ea"/>
              <a:sym typeface="Arial" panose="020B0604020202020204" pitchFamily="34" charset="0"/>
            </a:endParaRPr>
          </a:p>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这里我们发现有两个显著偏离的点，因此可以考虑在后面的数据清洗过程中去掉这些点。</a:t>
            </a:r>
            <a:endParaRPr lang="en-US" altLang="zh-CN" sz="2000" dirty="0">
              <a:latin typeface="+mj-ea"/>
              <a:ea typeface="+mj-ea"/>
              <a:cs typeface="+mn-ea"/>
              <a:sym typeface="Arial" panose="020B0604020202020204" pitchFamily="34" charset="0"/>
            </a:endParaRPr>
          </a:p>
        </p:txBody>
      </p:sp>
      <p:pic>
        <p:nvPicPr>
          <p:cNvPr id="6" name="图片 5">
            <a:extLst>
              <a:ext uri="{FF2B5EF4-FFF2-40B4-BE49-F238E27FC236}">
                <a16:creationId xmlns:a16="http://schemas.microsoft.com/office/drawing/2014/main" id="{1169EB7D-7DA6-F542-9A00-2A874CD63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624" y="1210615"/>
            <a:ext cx="7756435" cy="3896316"/>
          </a:xfrm>
          <a:prstGeom prst="rect">
            <a:avLst/>
          </a:prstGeom>
        </p:spPr>
      </p:pic>
    </p:spTree>
    <p:extLst>
      <p:ext uri="{BB962C8B-B14F-4D97-AF65-F5344CB8AC3E}">
        <p14:creationId xmlns:p14="http://schemas.microsoft.com/office/powerpoint/2010/main" val="3724532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4C4F-D998-2D4C-B673-B5C097D6ABAD}"/>
              </a:ext>
            </a:extLst>
          </p:cNvPr>
          <p:cNvSpPr>
            <a:spLocks noGrp="1"/>
          </p:cNvSpPr>
          <p:nvPr>
            <p:ph type="title"/>
          </p:nvPr>
        </p:nvSpPr>
        <p:spPr/>
        <p:txBody>
          <a:bodyPr>
            <a:normAutofit/>
          </a:bodyPr>
          <a:lstStyle/>
          <a:p>
            <a:r>
              <a:rPr lang="en-US" altLang="zh-CN" dirty="0">
                <a:sym typeface="Arial" panose="020B0604020202020204" pitchFamily="34" charset="0"/>
              </a:rPr>
              <a:t>2.3</a:t>
            </a:r>
            <a:r>
              <a:rPr lang="zh-CN" altLang="en-US" dirty="0">
                <a:sym typeface="Arial" panose="020B0604020202020204" pitchFamily="34" charset="0"/>
              </a:rPr>
              <a:t>  数据清洗</a:t>
            </a:r>
            <a:endParaRPr kumimoji="1" lang="zh-CN" altLang="en-US" dirty="0"/>
          </a:p>
        </p:txBody>
      </p:sp>
      <p:sp>
        <p:nvSpPr>
          <p:cNvPr id="3" name="灯片编号占位符 2">
            <a:extLst>
              <a:ext uri="{FF2B5EF4-FFF2-40B4-BE49-F238E27FC236}">
                <a16:creationId xmlns:a16="http://schemas.microsoft.com/office/drawing/2014/main" id="{8C35BD2D-8251-A643-8535-1D077666991C}"/>
              </a:ext>
            </a:extLst>
          </p:cNvPr>
          <p:cNvSpPr>
            <a:spLocks noGrp="1"/>
          </p:cNvSpPr>
          <p:nvPr>
            <p:ph type="sldNum" sz="quarter" idx="4"/>
          </p:nvPr>
        </p:nvSpPr>
        <p:spPr>
          <a:xfrm>
            <a:off x="8556086" y="6503352"/>
            <a:ext cx="2743200" cy="292196"/>
          </a:xfrm>
        </p:spPr>
        <p:txBody>
          <a:bodyPr/>
          <a:lstStyle/>
          <a:p>
            <a:r>
              <a:rPr lang="en-US" altLang="zh-CN" dirty="0"/>
              <a:t>&lt; </a:t>
            </a:r>
            <a:fld id="{A548B57D-AE10-4CF7-A9DF-59FEFA91B28E}" type="slidenum">
              <a:rPr lang="zh-CN" altLang="en-US" smtClean="0"/>
              <a:pPr/>
              <a:t>14</a:t>
            </a:fld>
            <a:r>
              <a:rPr lang="zh-CN" altLang="en-US" dirty="0"/>
              <a:t> </a:t>
            </a:r>
            <a:r>
              <a:rPr lang="en-US" altLang="zh-CN" dirty="0"/>
              <a:t>&gt;</a:t>
            </a:r>
            <a:endParaRPr lang="zh-CN" altLang="en-US" dirty="0"/>
          </a:p>
        </p:txBody>
      </p:sp>
      <p:sp>
        <p:nvSpPr>
          <p:cNvPr id="7" name="文本框 6">
            <a:extLst>
              <a:ext uri="{FF2B5EF4-FFF2-40B4-BE49-F238E27FC236}">
                <a16:creationId xmlns:a16="http://schemas.microsoft.com/office/drawing/2014/main" id="{B0866DBB-F70A-2842-9B79-E8E74FB49613}"/>
              </a:ext>
            </a:extLst>
          </p:cNvPr>
          <p:cNvSpPr txBox="1"/>
          <p:nvPr/>
        </p:nvSpPr>
        <p:spPr>
          <a:xfrm>
            <a:off x="755978" y="1406901"/>
            <a:ext cx="10680044" cy="5117876"/>
          </a:xfrm>
          <a:prstGeom prst="rect">
            <a:avLst/>
          </a:prstGeom>
          <a:noFill/>
        </p:spPr>
        <p:txBody>
          <a:bodyPr wrap="square" rtlCol="0">
            <a:spAutoFit/>
          </a:bodyPr>
          <a:lstStyle/>
          <a:p>
            <a:pPr marL="457200" indent="-457200">
              <a:lnSpc>
                <a:spcPct val="200000"/>
              </a:lnSpc>
              <a:buFont typeface="+mj-lt"/>
              <a:buAutoNum type="arabicPeriod"/>
            </a:pPr>
            <a:r>
              <a:rPr lang="zh-CN" altLang="en-US" sz="2000" dirty="0">
                <a:latin typeface="+mj-ea"/>
                <a:ea typeface="+mj-ea"/>
                <a:cs typeface="+mn-ea"/>
                <a:sym typeface="Arial" panose="020B0604020202020204" pitchFamily="34" charset="0"/>
              </a:rPr>
              <a:t>异常值清除</a:t>
            </a:r>
            <a:endParaRPr lang="en-US" altLang="zh-CN" sz="2000" dirty="0">
              <a:latin typeface="+mj-ea"/>
              <a:ea typeface="+mj-ea"/>
              <a:cs typeface="+mn-ea"/>
              <a:sym typeface="Arial" panose="020B0604020202020204" pitchFamily="34" charset="0"/>
            </a:endParaRPr>
          </a:p>
          <a:p>
            <a:pPr lvl="1">
              <a:lnSpc>
                <a:spcPct val="200000"/>
              </a:lnSpc>
            </a:pPr>
            <a:r>
              <a:rPr lang="zh-CN" altLang="en-US" dirty="0">
                <a:latin typeface="+mj-ea"/>
                <a:ea typeface="+mj-ea"/>
                <a:cs typeface="+mn-ea"/>
                <a:sym typeface="Arial" panose="020B0604020202020204" pitchFamily="34" charset="0"/>
              </a:rPr>
              <a:t>这里主要借助于散点图的绘制，关键特征对房价的影响一般满足一个普遍规律，对于散点图中显著偏离总体走势的点应予以清除</a:t>
            </a:r>
            <a:endParaRPr lang="en-US" altLang="zh-CN" dirty="0">
              <a:latin typeface="+mj-ea"/>
              <a:ea typeface="+mj-ea"/>
              <a:cs typeface="+mn-ea"/>
              <a:sym typeface="Arial" panose="020B0604020202020204" pitchFamily="34" charset="0"/>
            </a:endParaRPr>
          </a:p>
          <a:p>
            <a:pPr lvl="1">
              <a:lnSpc>
                <a:spcPct val="200000"/>
              </a:lnSpc>
            </a:pPr>
            <a:endParaRPr lang="en-US" altLang="zh-CN" dirty="0">
              <a:latin typeface="+mj-ea"/>
              <a:ea typeface="+mj-ea"/>
              <a:cs typeface="+mn-ea"/>
              <a:sym typeface="Arial" panose="020B0604020202020204" pitchFamily="34" charset="0"/>
            </a:endParaRPr>
          </a:p>
          <a:p>
            <a:pPr marL="457200" indent="-457200">
              <a:lnSpc>
                <a:spcPct val="200000"/>
              </a:lnSpc>
              <a:buFont typeface="+mj-lt"/>
              <a:buAutoNum type="arabicPeriod"/>
            </a:pPr>
            <a:r>
              <a:rPr lang="zh-CN" altLang="en-US" sz="2000" dirty="0">
                <a:latin typeface="+mj-ea"/>
                <a:ea typeface="+mj-ea"/>
                <a:cs typeface="+mn-ea"/>
                <a:sym typeface="Arial" panose="020B0604020202020204" pitchFamily="34" charset="0"/>
              </a:rPr>
              <a:t>数据合并</a:t>
            </a:r>
            <a:endParaRPr lang="en-US" altLang="zh-CN" sz="2000" dirty="0">
              <a:latin typeface="+mj-ea"/>
              <a:ea typeface="+mj-ea"/>
              <a:cs typeface="+mn-ea"/>
              <a:sym typeface="Arial" panose="020B0604020202020204" pitchFamily="34" charset="0"/>
            </a:endParaRPr>
          </a:p>
          <a:p>
            <a:pPr lvl="1">
              <a:lnSpc>
                <a:spcPct val="200000"/>
              </a:lnSpc>
            </a:pPr>
            <a:r>
              <a:rPr lang="zh-CN" altLang="en-US" dirty="0">
                <a:latin typeface="+mj-ea"/>
                <a:ea typeface="+mj-ea"/>
                <a:cs typeface="+mn-ea"/>
                <a:sym typeface="Arial" panose="020B0604020202020204" pitchFamily="34" charset="0"/>
              </a:rPr>
              <a:t>由于原始数据中训练和测试集是分开的，因此这里需要暂时合并，而后根据索引再重新分开。合并的主要目的是为了方便进一步的数据清洗和特征提取，由于我们希望对于所有的类别变量建立一个统一的标签编码，因此需要避免在测试集中有，而训练集中没有的类别出现，故此处我们暂时合并训练集和测试集。</a:t>
            </a:r>
            <a:endParaRPr lang="en-US" altLang="zh-CN" sz="2000" dirty="0">
              <a:latin typeface="+mj-ea"/>
              <a:ea typeface="+mj-ea"/>
              <a:cs typeface="+mn-ea"/>
              <a:sym typeface="Arial" panose="020B0604020202020204" pitchFamily="34" charset="0"/>
            </a:endParaRPr>
          </a:p>
        </p:txBody>
      </p:sp>
    </p:spTree>
    <p:extLst>
      <p:ext uri="{BB962C8B-B14F-4D97-AF65-F5344CB8AC3E}">
        <p14:creationId xmlns:p14="http://schemas.microsoft.com/office/powerpoint/2010/main" val="315203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4C4F-D998-2D4C-B673-B5C097D6ABAD}"/>
              </a:ext>
            </a:extLst>
          </p:cNvPr>
          <p:cNvSpPr>
            <a:spLocks noGrp="1"/>
          </p:cNvSpPr>
          <p:nvPr>
            <p:ph type="title"/>
          </p:nvPr>
        </p:nvSpPr>
        <p:spPr/>
        <p:txBody>
          <a:bodyPr>
            <a:normAutofit/>
          </a:bodyPr>
          <a:lstStyle/>
          <a:p>
            <a:r>
              <a:rPr lang="en-US" altLang="zh-CN" dirty="0">
                <a:sym typeface="Arial" panose="020B0604020202020204" pitchFamily="34" charset="0"/>
              </a:rPr>
              <a:t>2.3</a:t>
            </a:r>
            <a:r>
              <a:rPr lang="zh-CN" altLang="en-US" dirty="0">
                <a:sym typeface="Arial" panose="020B0604020202020204" pitchFamily="34" charset="0"/>
              </a:rPr>
              <a:t>  数据清洗</a:t>
            </a:r>
            <a:endParaRPr kumimoji="1" lang="zh-CN" altLang="en-US" dirty="0"/>
          </a:p>
        </p:txBody>
      </p:sp>
      <p:sp>
        <p:nvSpPr>
          <p:cNvPr id="3" name="灯片编号占位符 2">
            <a:extLst>
              <a:ext uri="{FF2B5EF4-FFF2-40B4-BE49-F238E27FC236}">
                <a16:creationId xmlns:a16="http://schemas.microsoft.com/office/drawing/2014/main" id="{8C35BD2D-8251-A643-8535-1D077666991C}"/>
              </a:ext>
            </a:extLst>
          </p:cNvPr>
          <p:cNvSpPr>
            <a:spLocks noGrp="1"/>
          </p:cNvSpPr>
          <p:nvPr>
            <p:ph type="sldNum" sz="quarter" idx="4"/>
          </p:nvPr>
        </p:nvSpPr>
        <p:spPr>
          <a:xfrm>
            <a:off x="8556086" y="6503352"/>
            <a:ext cx="2743200" cy="292196"/>
          </a:xfrm>
        </p:spPr>
        <p:txBody>
          <a:bodyPr/>
          <a:lstStyle/>
          <a:p>
            <a:r>
              <a:rPr lang="en-US" altLang="zh-CN" dirty="0"/>
              <a:t>&lt; </a:t>
            </a:r>
            <a:fld id="{A548B57D-AE10-4CF7-A9DF-59FEFA91B28E}" type="slidenum">
              <a:rPr lang="zh-CN" altLang="en-US" smtClean="0"/>
              <a:pPr/>
              <a:t>15</a:t>
            </a:fld>
            <a:r>
              <a:rPr lang="zh-CN" altLang="en-US" dirty="0"/>
              <a:t> </a:t>
            </a:r>
            <a:r>
              <a:rPr lang="en-US" altLang="zh-CN" dirty="0"/>
              <a:t>&gt;</a:t>
            </a:r>
            <a:endParaRPr lang="zh-CN" altLang="en-US" dirty="0"/>
          </a:p>
        </p:txBody>
      </p:sp>
      <p:sp>
        <p:nvSpPr>
          <p:cNvPr id="7" name="文本框 6">
            <a:extLst>
              <a:ext uri="{FF2B5EF4-FFF2-40B4-BE49-F238E27FC236}">
                <a16:creationId xmlns:a16="http://schemas.microsoft.com/office/drawing/2014/main" id="{B0866DBB-F70A-2842-9B79-E8E74FB49613}"/>
              </a:ext>
            </a:extLst>
          </p:cNvPr>
          <p:cNvSpPr txBox="1"/>
          <p:nvPr/>
        </p:nvSpPr>
        <p:spPr>
          <a:xfrm>
            <a:off x="755978" y="1406901"/>
            <a:ext cx="10680044" cy="5610318"/>
          </a:xfrm>
          <a:prstGeom prst="rect">
            <a:avLst/>
          </a:prstGeom>
          <a:noFill/>
        </p:spPr>
        <p:txBody>
          <a:bodyPr wrap="square" rtlCol="0">
            <a:spAutoFit/>
          </a:bodyPr>
          <a:lstStyle/>
          <a:p>
            <a:pPr>
              <a:lnSpc>
                <a:spcPct val="200000"/>
              </a:lnSpc>
            </a:pPr>
            <a:r>
              <a:rPr lang="en-US" altLang="zh-CN" sz="2000" dirty="0">
                <a:latin typeface="+mj-ea"/>
                <a:ea typeface="+mj-ea"/>
                <a:cs typeface="+mn-ea"/>
                <a:sym typeface="Arial" panose="020B0604020202020204" pitchFamily="34" charset="0"/>
              </a:rPr>
              <a:t>3.</a:t>
            </a:r>
            <a:r>
              <a:rPr lang="zh-CN" altLang="en-US" sz="2000" dirty="0">
                <a:latin typeface="+mj-ea"/>
                <a:ea typeface="+mj-ea"/>
                <a:cs typeface="+mn-ea"/>
                <a:sym typeface="Arial" panose="020B0604020202020204" pitchFamily="34" charset="0"/>
              </a:rPr>
              <a:t> 数据缺失处理</a:t>
            </a:r>
            <a:endParaRPr lang="en-US" altLang="zh-CN" sz="2000" dirty="0">
              <a:latin typeface="+mj-ea"/>
              <a:ea typeface="+mj-ea"/>
              <a:cs typeface="+mn-ea"/>
              <a:sym typeface="Arial" panose="020B0604020202020204" pitchFamily="34" charset="0"/>
            </a:endParaRPr>
          </a:p>
          <a:p>
            <a:pPr lvl="1">
              <a:lnSpc>
                <a:spcPct val="200000"/>
              </a:lnSpc>
            </a:pPr>
            <a:r>
              <a:rPr lang="zh-CN" altLang="en-US" dirty="0">
                <a:latin typeface="+mj-ea"/>
                <a:ea typeface="+mj-ea"/>
                <a:cs typeface="+mn-ea"/>
                <a:sym typeface="Arial" panose="020B0604020202020204" pitchFamily="34" charset="0"/>
              </a:rPr>
              <a:t>缺失数据一般有以下几种填补策略：</a:t>
            </a:r>
          </a:p>
          <a:p>
            <a:pPr marL="742950" lvl="1" indent="-285750">
              <a:lnSpc>
                <a:spcPct val="200000"/>
              </a:lnSpc>
              <a:buFont typeface="Wingdings" pitchFamily="2" charset="2"/>
              <a:buChar char="Ø"/>
            </a:pPr>
            <a:r>
              <a:rPr lang="zh-CN" altLang="en-US" dirty="0">
                <a:latin typeface="+mj-ea"/>
                <a:ea typeface="+mj-ea"/>
                <a:cs typeface="+mn-ea"/>
                <a:sym typeface="Arial" panose="020B0604020202020204" pitchFamily="34" charset="0"/>
              </a:rPr>
              <a:t>对于大量缺失的数据，可直接舍弃该特征</a:t>
            </a:r>
            <a:endParaRPr lang="en-US" altLang="zh-CN" dirty="0">
              <a:latin typeface="+mj-ea"/>
              <a:ea typeface="+mj-ea"/>
              <a:cs typeface="+mn-ea"/>
              <a:sym typeface="Arial" panose="020B0604020202020204" pitchFamily="34" charset="0"/>
            </a:endParaRPr>
          </a:p>
          <a:p>
            <a:pPr marL="742950" lvl="1" indent="-285750">
              <a:lnSpc>
                <a:spcPct val="200000"/>
              </a:lnSpc>
              <a:buFont typeface="Wingdings" pitchFamily="2" charset="2"/>
              <a:buChar char="Ø"/>
            </a:pPr>
            <a:r>
              <a:rPr lang="zh-CN" altLang="en-US" dirty="0">
                <a:latin typeface="+mj-ea"/>
                <a:ea typeface="+mj-ea"/>
                <a:cs typeface="+mn-ea"/>
                <a:sym typeface="Arial" panose="020B0604020202020204" pitchFamily="34" charset="0"/>
              </a:rPr>
              <a:t>使用平均值、中位数、众数代替，但人为引入随机噪声，导致效果较差</a:t>
            </a:r>
            <a:endParaRPr lang="en-US" altLang="zh-CN" dirty="0">
              <a:latin typeface="+mj-ea"/>
              <a:ea typeface="+mj-ea"/>
              <a:cs typeface="+mn-ea"/>
              <a:sym typeface="Arial" panose="020B0604020202020204" pitchFamily="34" charset="0"/>
            </a:endParaRPr>
          </a:p>
          <a:p>
            <a:pPr marL="742950" lvl="1" indent="-285750">
              <a:lnSpc>
                <a:spcPct val="200000"/>
              </a:lnSpc>
              <a:buFont typeface="Wingdings" pitchFamily="2" charset="2"/>
              <a:buChar char="Ø"/>
            </a:pPr>
            <a:r>
              <a:rPr lang="zh-CN" altLang="en-US" dirty="0">
                <a:latin typeface="+mj-ea"/>
                <a:ea typeface="+mj-ea"/>
                <a:cs typeface="+mn-ea"/>
                <a:sym typeface="Arial" panose="020B0604020202020204" pitchFamily="34" charset="0"/>
              </a:rPr>
              <a:t>使用其他变量预测缺失值，但前提要求其他变量于该变量有较强相关性</a:t>
            </a:r>
            <a:endParaRPr lang="en-US" altLang="zh-CN" dirty="0">
              <a:latin typeface="+mj-ea"/>
              <a:ea typeface="+mj-ea"/>
              <a:cs typeface="+mn-ea"/>
              <a:sym typeface="Arial" panose="020B0604020202020204" pitchFamily="34" charset="0"/>
            </a:endParaRPr>
          </a:p>
          <a:p>
            <a:pPr marL="742950" lvl="1" indent="-285750">
              <a:lnSpc>
                <a:spcPct val="200000"/>
              </a:lnSpc>
              <a:buFont typeface="Wingdings" pitchFamily="2" charset="2"/>
              <a:buChar char="Ø"/>
            </a:pPr>
            <a:endParaRPr lang="zh-CN" altLang="en-US" dirty="0">
              <a:latin typeface="+mj-ea"/>
              <a:ea typeface="+mj-ea"/>
              <a:cs typeface="+mn-ea"/>
              <a:sym typeface="Arial" panose="020B0604020202020204" pitchFamily="34" charset="0"/>
            </a:endParaRPr>
          </a:p>
          <a:p>
            <a:pPr lvl="1">
              <a:lnSpc>
                <a:spcPct val="200000"/>
              </a:lnSpc>
            </a:pPr>
            <a:r>
              <a:rPr lang="zh-CN" altLang="en-US" dirty="0">
                <a:latin typeface="+mj-ea"/>
                <a:ea typeface="+mj-ea"/>
                <a:cs typeface="+mn-ea"/>
                <a:sym typeface="Arial" panose="020B0604020202020204" pitchFamily="34" charset="0"/>
              </a:rPr>
              <a:t>对于本数据集而言，通过阅读官方提供的数据说明可知，有些数据缺失是由于该房屋不存在该类型特征，因此对于数值类型数据缺失可以用</a:t>
            </a:r>
            <a:r>
              <a:rPr lang="en-US" altLang="zh-CN" dirty="0">
                <a:latin typeface="+mj-ea"/>
                <a:ea typeface="+mj-ea"/>
                <a:cs typeface="+mn-ea"/>
                <a:sym typeface="Arial" panose="020B0604020202020204" pitchFamily="34" charset="0"/>
              </a:rPr>
              <a:t>0</a:t>
            </a:r>
            <a:r>
              <a:rPr lang="zh-CN" altLang="en-US" dirty="0">
                <a:latin typeface="+mj-ea"/>
                <a:ea typeface="+mj-ea"/>
                <a:cs typeface="+mn-ea"/>
                <a:sym typeface="Arial" panose="020B0604020202020204" pitchFamily="34" charset="0"/>
              </a:rPr>
              <a:t>进行填充，对于其他类型的数据缺失则采用众数进行填充。</a:t>
            </a:r>
          </a:p>
          <a:p>
            <a:pPr lvl="1">
              <a:lnSpc>
                <a:spcPct val="200000"/>
              </a:lnSpc>
            </a:pPr>
            <a:endParaRPr lang="zh-CN" altLang="en-US" dirty="0">
              <a:latin typeface="+mj-ea"/>
              <a:ea typeface="+mj-ea"/>
              <a:cs typeface="+mn-ea"/>
              <a:sym typeface="Arial" panose="020B0604020202020204" pitchFamily="34" charset="0"/>
            </a:endParaRPr>
          </a:p>
          <a:p>
            <a:pPr lvl="1">
              <a:lnSpc>
                <a:spcPct val="200000"/>
              </a:lnSpc>
            </a:pPr>
            <a:endParaRPr lang="en-US" altLang="zh-CN" dirty="0">
              <a:latin typeface="+mj-ea"/>
              <a:ea typeface="+mj-ea"/>
              <a:cs typeface="+mn-ea"/>
              <a:sym typeface="Arial" panose="020B0604020202020204" pitchFamily="34" charset="0"/>
            </a:endParaRPr>
          </a:p>
        </p:txBody>
      </p:sp>
    </p:spTree>
    <p:extLst>
      <p:ext uri="{BB962C8B-B14F-4D97-AF65-F5344CB8AC3E}">
        <p14:creationId xmlns:p14="http://schemas.microsoft.com/office/powerpoint/2010/main" val="2154105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9318457" cy="1200329"/>
          </a:xfrm>
          <a:prstGeom prst="rect">
            <a:avLst/>
          </a:prstGeom>
          <a:noFill/>
        </p:spPr>
        <p:txBody>
          <a:bodyPr wrap="square" rtlCol="0">
            <a:spAutoFit/>
          </a:bodyPr>
          <a:lstStyle/>
          <a:p>
            <a:r>
              <a:rPr lang="zh-CN" altLang="en-US" sz="7200" dirty="0">
                <a:sym typeface="Arial" panose="020B0604020202020204" pitchFamily="34" charset="0"/>
              </a:rPr>
              <a:t>模型建立</a:t>
            </a: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2286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3</a:t>
            </a:r>
            <a:r>
              <a:rPr lang="zh-CN" altLang="en-US" dirty="0">
                <a:sym typeface="Arial" panose="020B0604020202020204" pitchFamily="34" charset="0"/>
              </a:rPr>
              <a:t>  模型建立</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0" name="矩形 9">
            <a:extLst>
              <a:ext uri="{FF2B5EF4-FFF2-40B4-BE49-F238E27FC236}">
                <a16:creationId xmlns:a16="http://schemas.microsoft.com/office/drawing/2014/main" id="{8DBD6982-7A97-1142-BAF3-1B75DAFC9335}"/>
              </a:ext>
            </a:extLst>
          </p:cNvPr>
          <p:cNvSpPr/>
          <p:nvPr/>
        </p:nvSpPr>
        <p:spPr>
          <a:xfrm>
            <a:off x="1045288" y="1362474"/>
            <a:ext cx="9056850" cy="2449838"/>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进行数据的清洗，缺失值的处理等数据操作后，所得特征数目过于繁多，所以需要进行进一步的特征选择。</a:t>
            </a:r>
            <a:endParaRPr lang="en-US" altLang="zh-CN" dirty="0">
              <a:solidFill>
                <a:srgbClr val="000000"/>
              </a:solidFill>
              <a:latin typeface="微软雅黑"/>
              <a:cs typeface="+mn-ea"/>
              <a:sym typeface="Arial" panose="020B0604020202020204" pitchFamily="34" charset="0"/>
            </a:endParaRPr>
          </a:p>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首先我们尝试使用主成分分析法（</a:t>
            </a:r>
            <a:r>
              <a:rPr lang="en-US" altLang="zh-CN" dirty="0">
                <a:solidFill>
                  <a:srgbClr val="000000"/>
                </a:solidFill>
                <a:latin typeface="微软雅黑"/>
                <a:cs typeface="+mn-ea"/>
                <a:sym typeface="Arial" panose="020B0604020202020204" pitchFamily="34" charset="0"/>
              </a:rPr>
              <a:t>Principal Components Analysis, PCA</a:t>
            </a:r>
            <a:r>
              <a:rPr lang="zh-CN" altLang="en-US" dirty="0">
                <a:solidFill>
                  <a:srgbClr val="000000"/>
                </a:solidFill>
                <a:latin typeface="微软雅黑"/>
                <a:cs typeface="+mn-ea"/>
                <a:sym typeface="Arial" panose="020B0604020202020204" pitchFamily="34" charset="0"/>
              </a:rPr>
              <a:t>）对数据集进行分析。主成分分析是保证在数据信息丢失最少的原则下对多变量的数据进行最佳综合简化的一种方法。</a:t>
            </a:r>
            <a:endParaRPr lang="en-US" altLang="zh-CN" dirty="0">
              <a:solidFill>
                <a:srgbClr val="000000"/>
              </a:solidFill>
              <a:latin typeface="微软雅黑"/>
              <a:cs typeface="+mn-ea"/>
              <a:sym typeface="Arial" panose="020B0604020202020204" pitchFamily="34" charset="0"/>
            </a:endParaRPr>
          </a:p>
        </p:txBody>
      </p:sp>
    </p:spTree>
    <p:extLst>
      <p:ext uri="{BB962C8B-B14F-4D97-AF65-F5344CB8AC3E}">
        <p14:creationId xmlns:p14="http://schemas.microsoft.com/office/powerpoint/2010/main" val="2328237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3</a:t>
            </a:r>
            <a:r>
              <a:rPr lang="zh-CN" altLang="en-US" dirty="0">
                <a:sym typeface="Arial" panose="020B0604020202020204" pitchFamily="34" charset="0"/>
              </a:rPr>
              <a:t>  模型建立</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0" name="矩形 9">
            <a:extLst>
              <a:ext uri="{FF2B5EF4-FFF2-40B4-BE49-F238E27FC236}">
                <a16:creationId xmlns:a16="http://schemas.microsoft.com/office/drawing/2014/main" id="{8DBD6982-7A97-1142-BAF3-1B75DAFC9335}"/>
              </a:ext>
            </a:extLst>
          </p:cNvPr>
          <p:cNvSpPr/>
          <p:nvPr/>
        </p:nvSpPr>
        <p:spPr>
          <a:xfrm>
            <a:off x="1045288" y="1362474"/>
            <a:ext cx="9056850" cy="510845"/>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所得结果如下：</a:t>
            </a:r>
            <a:endParaRPr lang="en-US" altLang="zh-CN" dirty="0">
              <a:solidFill>
                <a:srgbClr val="000000"/>
              </a:solidFill>
              <a:latin typeface="微软雅黑"/>
              <a:cs typeface="+mn-ea"/>
              <a:sym typeface="Arial" panose="020B0604020202020204" pitchFamily="34" charset="0"/>
            </a:endParaRPr>
          </a:p>
        </p:txBody>
      </p:sp>
      <p:pic>
        <p:nvPicPr>
          <p:cNvPr id="4" name="图片 3">
            <a:extLst>
              <a:ext uri="{FF2B5EF4-FFF2-40B4-BE49-F238E27FC236}">
                <a16:creationId xmlns:a16="http://schemas.microsoft.com/office/drawing/2014/main" id="{77320A66-7026-634D-84CE-6F3EE1CDFEFC}"/>
              </a:ext>
            </a:extLst>
          </p:cNvPr>
          <p:cNvPicPr>
            <a:picLocks noChangeAspect="1"/>
          </p:cNvPicPr>
          <p:nvPr/>
        </p:nvPicPr>
        <p:blipFill>
          <a:blip r:embed="rId3"/>
          <a:stretch>
            <a:fillRect/>
          </a:stretch>
        </p:blipFill>
        <p:spPr>
          <a:xfrm>
            <a:off x="936885" y="3568686"/>
            <a:ext cx="2413000" cy="1130300"/>
          </a:xfrm>
          <a:prstGeom prst="rect">
            <a:avLst/>
          </a:prstGeom>
        </p:spPr>
      </p:pic>
      <p:pic>
        <p:nvPicPr>
          <p:cNvPr id="6" name="图片 5">
            <a:extLst>
              <a:ext uri="{FF2B5EF4-FFF2-40B4-BE49-F238E27FC236}">
                <a16:creationId xmlns:a16="http://schemas.microsoft.com/office/drawing/2014/main" id="{BD3191AB-1DDD-C940-8284-8438E658E461}"/>
              </a:ext>
            </a:extLst>
          </p:cNvPr>
          <p:cNvPicPr>
            <a:picLocks noChangeAspect="1"/>
          </p:cNvPicPr>
          <p:nvPr/>
        </p:nvPicPr>
        <p:blipFill>
          <a:blip r:embed="rId4"/>
          <a:stretch>
            <a:fillRect/>
          </a:stretch>
        </p:blipFill>
        <p:spPr>
          <a:xfrm>
            <a:off x="4072322" y="1714844"/>
            <a:ext cx="4597400" cy="4191000"/>
          </a:xfrm>
          <a:prstGeom prst="rect">
            <a:avLst/>
          </a:prstGeom>
        </p:spPr>
      </p:pic>
    </p:spTree>
    <p:extLst>
      <p:ext uri="{BB962C8B-B14F-4D97-AF65-F5344CB8AC3E}">
        <p14:creationId xmlns:p14="http://schemas.microsoft.com/office/powerpoint/2010/main" val="830117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3</a:t>
            </a:r>
            <a:r>
              <a:rPr lang="zh-CN" altLang="en-US" dirty="0">
                <a:sym typeface="Arial" panose="020B0604020202020204" pitchFamily="34" charset="0"/>
              </a:rPr>
              <a:t>  模型建立</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19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9" name="图片 8">
            <a:extLst>
              <a:ext uri="{FF2B5EF4-FFF2-40B4-BE49-F238E27FC236}">
                <a16:creationId xmlns:a16="http://schemas.microsoft.com/office/drawing/2014/main" id="{064A0A9D-1C58-A947-908F-3CC13828ADFC}"/>
              </a:ext>
            </a:extLst>
          </p:cNvPr>
          <p:cNvPicPr>
            <a:picLocks noChangeAspect="1"/>
          </p:cNvPicPr>
          <p:nvPr/>
        </p:nvPicPr>
        <p:blipFill>
          <a:blip r:embed="rId3"/>
          <a:stretch>
            <a:fillRect/>
          </a:stretch>
        </p:blipFill>
        <p:spPr>
          <a:xfrm>
            <a:off x="2084186" y="1454674"/>
            <a:ext cx="8023627" cy="4571736"/>
          </a:xfrm>
          <a:prstGeom prst="rect">
            <a:avLst/>
          </a:prstGeom>
        </p:spPr>
      </p:pic>
    </p:spTree>
    <p:extLst>
      <p:ext uri="{BB962C8B-B14F-4D97-AF65-F5344CB8AC3E}">
        <p14:creationId xmlns:p14="http://schemas.microsoft.com/office/powerpoint/2010/main" val="1861491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604FC1-0E68-BE4F-BFBB-02352902CE17}"/>
              </a:ext>
            </a:extLst>
          </p:cNvPr>
          <p:cNvSpPr>
            <a:spLocks noGrp="1"/>
          </p:cNvSpPr>
          <p:nvPr>
            <p:ph type="sldNum" sz="quarter" idx="4"/>
          </p:nvPr>
        </p:nvSpPr>
        <p:spPr/>
        <p:txBody>
          <a:bodyPr/>
          <a:lstStyle/>
          <a:p>
            <a:r>
              <a:rPr lang="en-US" altLang="zh-CN"/>
              <a:t>&lt; </a:t>
            </a:r>
            <a:fld id="{A548B57D-AE10-4CF7-A9DF-59FEFA91B28E}" type="slidenum">
              <a:rPr lang="zh-CN" altLang="en-US" smtClean="0"/>
              <a:pPr/>
              <a:t>2</a:t>
            </a:fld>
            <a:r>
              <a:rPr lang="zh-CN" altLang="en-US"/>
              <a:t> </a:t>
            </a:r>
            <a:r>
              <a:rPr lang="en-US" altLang="zh-CN"/>
              <a:t>&gt;</a:t>
            </a:r>
            <a:endParaRPr lang="zh-CN" altLang="en-US" dirty="0"/>
          </a:p>
        </p:txBody>
      </p:sp>
      <p:graphicFrame>
        <p:nvGraphicFramePr>
          <p:cNvPr id="4" name="图示 3">
            <a:extLst>
              <a:ext uri="{FF2B5EF4-FFF2-40B4-BE49-F238E27FC236}">
                <a16:creationId xmlns:a16="http://schemas.microsoft.com/office/drawing/2014/main" id="{A6516745-DCAD-174F-AA49-0FA50630106D}"/>
              </a:ext>
            </a:extLst>
          </p:cNvPr>
          <p:cNvGraphicFramePr/>
          <p:nvPr>
            <p:extLst>
              <p:ext uri="{D42A27DB-BD31-4B8C-83A1-F6EECF244321}">
                <p14:modId xmlns:p14="http://schemas.microsoft.com/office/powerpoint/2010/main" val="1299902627"/>
              </p:ext>
            </p:extLst>
          </p:nvPr>
        </p:nvGraphicFramePr>
        <p:xfrm>
          <a:off x="609599" y="590474"/>
          <a:ext cx="11139391" cy="5966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2036998D-22DE-EB46-B67C-8DC63DB680F3}"/>
              </a:ext>
            </a:extLst>
          </p:cNvPr>
          <p:cNvSpPr/>
          <p:nvPr/>
        </p:nvSpPr>
        <p:spPr>
          <a:xfrm>
            <a:off x="3477334" y="1214820"/>
            <a:ext cx="5237331" cy="646331"/>
          </a:xfrm>
          <a:prstGeom prst="rect">
            <a:avLst/>
          </a:prstGeom>
        </p:spPr>
        <p:txBody>
          <a:bodyPr wrap="none">
            <a:spAutoFit/>
          </a:bodyPr>
          <a:lstStyle/>
          <a:p>
            <a:r>
              <a:rPr lang="en-US" altLang="zh-CN" sz="3600" b="1" dirty="0">
                <a:solidFill>
                  <a:srgbClr val="9A0001"/>
                </a:solidFill>
                <a:latin typeface="Arial" panose="020B0604020202020204" pitchFamily="34" charset="0"/>
                <a:ea typeface="微软雅黑" panose="020B0503020204020204" pitchFamily="34" charset="-122"/>
                <a:sym typeface="Arial" panose="020B0604020202020204" pitchFamily="34" charset="0"/>
              </a:rPr>
              <a:t>House</a:t>
            </a:r>
            <a:r>
              <a:rPr lang="zh-CN" altLang="en-US" sz="3600" b="1" dirty="0">
                <a:solidFill>
                  <a:srgbClr val="9A0001"/>
                </a:solidFill>
                <a:latin typeface="Arial" panose="020B0604020202020204" pitchFamily="34" charset="0"/>
                <a:ea typeface="微软雅黑" panose="020B0503020204020204" pitchFamily="34" charset="-122"/>
                <a:sym typeface="Arial" panose="020B0604020202020204" pitchFamily="34" charset="0"/>
              </a:rPr>
              <a:t> </a:t>
            </a:r>
            <a:r>
              <a:rPr lang="en-US" altLang="zh-CN" sz="3600" b="1" dirty="0">
                <a:solidFill>
                  <a:srgbClr val="9A0001"/>
                </a:solidFill>
                <a:latin typeface="Arial" panose="020B0604020202020204" pitchFamily="34" charset="0"/>
                <a:ea typeface="微软雅黑" panose="020B0503020204020204" pitchFamily="34" charset="-122"/>
                <a:sym typeface="Arial" panose="020B0604020202020204" pitchFamily="34" charset="0"/>
              </a:rPr>
              <a:t>Price</a:t>
            </a:r>
            <a:r>
              <a:rPr lang="zh-CN" altLang="en-US" sz="3600" b="1" dirty="0">
                <a:solidFill>
                  <a:srgbClr val="9A0001"/>
                </a:solidFill>
                <a:latin typeface="Arial" panose="020B0604020202020204" pitchFamily="34" charset="0"/>
                <a:ea typeface="微软雅黑" panose="020B0503020204020204" pitchFamily="34" charset="-122"/>
                <a:sym typeface="Arial" panose="020B0604020202020204" pitchFamily="34" charset="0"/>
              </a:rPr>
              <a:t> </a:t>
            </a:r>
            <a:r>
              <a:rPr lang="en-US" altLang="zh-CN" sz="3600" b="1" dirty="0">
                <a:solidFill>
                  <a:srgbClr val="9A0001"/>
                </a:solidFill>
                <a:latin typeface="Arial" panose="020B0604020202020204" pitchFamily="34" charset="0"/>
                <a:ea typeface="微软雅黑" panose="020B0503020204020204" pitchFamily="34" charset="-122"/>
                <a:sym typeface="Arial" panose="020B0604020202020204" pitchFamily="34" charset="0"/>
              </a:rPr>
              <a:t>Prediction</a:t>
            </a:r>
            <a:endParaRPr lang="zh-CN" altLang="en-US" sz="2800" dirty="0"/>
          </a:p>
        </p:txBody>
      </p:sp>
    </p:spTree>
    <p:extLst>
      <p:ext uri="{BB962C8B-B14F-4D97-AF65-F5344CB8AC3E}">
        <p14:creationId xmlns:p14="http://schemas.microsoft.com/office/powerpoint/2010/main" val="39647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3</a:t>
            </a:r>
            <a:r>
              <a:rPr lang="zh-CN" altLang="en-US" dirty="0">
                <a:sym typeface="Arial" panose="020B0604020202020204" pitchFamily="34" charset="0"/>
              </a:rPr>
              <a:t>  模型建立</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0" name="矩形 9">
            <a:extLst>
              <a:ext uri="{FF2B5EF4-FFF2-40B4-BE49-F238E27FC236}">
                <a16:creationId xmlns:a16="http://schemas.microsoft.com/office/drawing/2014/main" id="{8DBD6982-7A97-1142-BAF3-1B75DAFC9335}"/>
              </a:ext>
            </a:extLst>
          </p:cNvPr>
          <p:cNvSpPr/>
          <p:nvPr/>
        </p:nvSpPr>
        <p:spPr>
          <a:xfrm>
            <a:off x="1045288" y="1362474"/>
            <a:ext cx="9056850" cy="1480342"/>
          </a:xfrm>
          <a:prstGeom prst="rect">
            <a:avLst/>
          </a:prstGeom>
        </p:spPr>
        <p:txBody>
          <a:bodyPr wrap="square">
            <a:spAutoFit/>
          </a:bodyPr>
          <a:lstStyle/>
          <a:p>
            <a:pPr marL="342900" lvl="0" indent="-342900">
              <a:lnSpc>
                <a:spcPct val="175000"/>
              </a:lnSpc>
              <a:buFont typeface="Wingdings" pitchFamily="2" charset="2"/>
              <a:buChar char="Ø"/>
            </a:pPr>
            <a:r>
              <a:rPr lang="zh-CN" altLang="en-US">
                <a:solidFill>
                  <a:srgbClr val="000000"/>
                </a:solidFill>
                <a:latin typeface="微软雅黑"/>
                <a:cs typeface="+mn-ea"/>
                <a:sym typeface="Arial" panose="020B0604020202020204" pitchFamily="34" charset="0"/>
              </a:rPr>
              <a:t>因为</a:t>
            </a:r>
            <a:r>
              <a:rPr lang="zh-CN" altLang="en-US" dirty="0">
                <a:solidFill>
                  <a:srgbClr val="000000"/>
                </a:solidFill>
                <a:latin typeface="微软雅黑"/>
                <a:cs typeface="+mn-ea"/>
                <a:sym typeface="Arial" panose="020B0604020202020204" pitchFamily="34" charset="0"/>
              </a:rPr>
              <a:t>特征数目过于繁多，所以需要进行进一步的特征选择。我们应用</a:t>
            </a:r>
            <a:r>
              <a:rPr lang="en-US" altLang="zh-CN" dirty="0">
                <a:solidFill>
                  <a:srgbClr val="000000"/>
                </a:solidFill>
                <a:latin typeface="微软雅黑"/>
                <a:cs typeface="+mn-ea"/>
                <a:sym typeface="Arial" panose="020B0604020202020204" pitchFamily="34" charset="0"/>
              </a:rPr>
              <a:t>SAS</a:t>
            </a:r>
            <a:r>
              <a:rPr lang="zh-CN" altLang="en-US" dirty="0">
                <a:solidFill>
                  <a:srgbClr val="000000"/>
                </a:solidFill>
                <a:latin typeface="微软雅黑"/>
                <a:cs typeface="+mn-ea"/>
                <a:sym typeface="Arial" panose="020B0604020202020204" pitchFamily="34" charset="0"/>
              </a:rPr>
              <a:t>中的自动的特征选择的选项，进行特征选择，代码如下：</a:t>
            </a:r>
            <a:endParaRPr lang="en-US" altLang="zh-CN" dirty="0">
              <a:solidFill>
                <a:srgbClr val="000000"/>
              </a:solidFill>
              <a:latin typeface="微软雅黑"/>
              <a:cs typeface="+mn-ea"/>
              <a:sym typeface="Arial" panose="020B0604020202020204" pitchFamily="34" charset="0"/>
            </a:endParaRPr>
          </a:p>
          <a:p>
            <a:pPr marL="342900" lvl="0" indent="-342900">
              <a:lnSpc>
                <a:spcPct val="175000"/>
              </a:lnSpc>
              <a:buFont typeface="Wingdings" pitchFamily="2" charset="2"/>
              <a:buChar char="Ø"/>
            </a:pPr>
            <a:endParaRPr lang="en-US" altLang="zh-CN" dirty="0">
              <a:solidFill>
                <a:srgbClr val="000000"/>
              </a:solidFill>
              <a:latin typeface="微软雅黑"/>
              <a:cs typeface="+mn-ea"/>
              <a:sym typeface="Arial" panose="020B0604020202020204" pitchFamily="34" charset="0"/>
            </a:endParaRPr>
          </a:p>
        </p:txBody>
      </p:sp>
      <p:pic>
        <p:nvPicPr>
          <p:cNvPr id="6" name="图片 5">
            <a:extLst>
              <a:ext uri="{FF2B5EF4-FFF2-40B4-BE49-F238E27FC236}">
                <a16:creationId xmlns:a16="http://schemas.microsoft.com/office/drawing/2014/main" id="{3CCF8239-E28F-DB4D-9535-F4ADF346BA29}"/>
              </a:ext>
            </a:extLst>
          </p:cNvPr>
          <p:cNvPicPr>
            <a:picLocks noChangeAspect="1"/>
          </p:cNvPicPr>
          <p:nvPr/>
        </p:nvPicPr>
        <p:blipFill>
          <a:blip r:embed="rId3"/>
          <a:stretch>
            <a:fillRect/>
          </a:stretch>
        </p:blipFill>
        <p:spPr>
          <a:xfrm>
            <a:off x="2209769" y="3530437"/>
            <a:ext cx="7289995" cy="1266583"/>
          </a:xfrm>
          <a:prstGeom prst="rect">
            <a:avLst/>
          </a:prstGeom>
        </p:spPr>
      </p:pic>
    </p:spTree>
    <p:extLst>
      <p:ext uri="{BB962C8B-B14F-4D97-AF65-F5344CB8AC3E}">
        <p14:creationId xmlns:p14="http://schemas.microsoft.com/office/powerpoint/2010/main" val="3179937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3</a:t>
            </a:r>
            <a:r>
              <a:rPr lang="zh-CN" altLang="en-US" dirty="0">
                <a:sym typeface="Arial" panose="020B0604020202020204" pitchFamily="34" charset="0"/>
              </a:rPr>
              <a:t>  模型建立</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0" name="矩形 9">
            <a:extLst>
              <a:ext uri="{FF2B5EF4-FFF2-40B4-BE49-F238E27FC236}">
                <a16:creationId xmlns:a16="http://schemas.microsoft.com/office/drawing/2014/main" id="{8DBD6982-7A97-1142-BAF3-1B75DAFC9335}"/>
              </a:ext>
            </a:extLst>
          </p:cNvPr>
          <p:cNvSpPr/>
          <p:nvPr/>
        </p:nvSpPr>
        <p:spPr>
          <a:xfrm>
            <a:off x="1045288" y="1362474"/>
            <a:ext cx="9056850" cy="510845"/>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在经过</a:t>
            </a:r>
            <a:r>
              <a:rPr lang="en-US" altLang="zh-CN" dirty="0">
                <a:solidFill>
                  <a:srgbClr val="000000"/>
                </a:solidFill>
                <a:latin typeface="微软雅黑"/>
                <a:cs typeface="+mn-ea"/>
                <a:sym typeface="Arial" panose="020B0604020202020204" pitchFamily="34" charset="0"/>
              </a:rPr>
              <a:t>12</a:t>
            </a:r>
            <a:r>
              <a:rPr lang="zh-CN" altLang="en-US" dirty="0">
                <a:solidFill>
                  <a:srgbClr val="000000"/>
                </a:solidFill>
                <a:latin typeface="微软雅黑"/>
                <a:cs typeface="+mn-ea"/>
                <a:sym typeface="Arial" panose="020B0604020202020204" pitchFamily="34" charset="0"/>
              </a:rPr>
              <a:t>步的逐步选择后，我们得到了</a:t>
            </a:r>
            <a:r>
              <a:rPr lang="en-US" altLang="zh-CN" dirty="0">
                <a:solidFill>
                  <a:srgbClr val="000000"/>
                </a:solidFill>
                <a:latin typeface="微软雅黑"/>
                <a:cs typeface="+mn-ea"/>
                <a:sym typeface="Arial" panose="020B0604020202020204" pitchFamily="34" charset="0"/>
              </a:rPr>
              <a:t>10</a:t>
            </a:r>
            <a:r>
              <a:rPr lang="zh-CN" altLang="en-US" dirty="0">
                <a:solidFill>
                  <a:srgbClr val="000000"/>
                </a:solidFill>
                <a:latin typeface="微软雅黑"/>
                <a:cs typeface="+mn-ea"/>
                <a:sym typeface="Arial" panose="020B0604020202020204" pitchFamily="34" charset="0"/>
              </a:rPr>
              <a:t>个特征用于多元回归</a:t>
            </a:r>
            <a:endParaRPr lang="en-US" altLang="zh-CN" dirty="0">
              <a:solidFill>
                <a:srgbClr val="000000"/>
              </a:solidFill>
              <a:latin typeface="微软雅黑"/>
              <a:cs typeface="+mn-ea"/>
              <a:sym typeface="Arial" panose="020B0604020202020204" pitchFamily="34" charset="0"/>
            </a:endParaRPr>
          </a:p>
        </p:txBody>
      </p:sp>
      <p:pic>
        <p:nvPicPr>
          <p:cNvPr id="7" name="图片 6">
            <a:extLst>
              <a:ext uri="{FF2B5EF4-FFF2-40B4-BE49-F238E27FC236}">
                <a16:creationId xmlns:a16="http://schemas.microsoft.com/office/drawing/2014/main" id="{B6BAA05E-25E3-5C46-8F94-FB1046588536}"/>
              </a:ext>
            </a:extLst>
          </p:cNvPr>
          <p:cNvPicPr>
            <a:picLocks noChangeAspect="1"/>
          </p:cNvPicPr>
          <p:nvPr/>
        </p:nvPicPr>
        <p:blipFill>
          <a:blip r:embed="rId3"/>
          <a:stretch>
            <a:fillRect/>
          </a:stretch>
        </p:blipFill>
        <p:spPr>
          <a:xfrm>
            <a:off x="1251403" y="2374706"/>
            <a:ext cx="8981506" cy="3152376"/>
          </a:xfrm>
          <a:prstGeom prst="rect">
            <a:avLst/>
          </a:prstGeom>
        </p:spPr>
      </p:pic>
    </p:spTree>
    <p:extLst>
      <p:ext uri="{BB962C8B-B14F-4D97-AF65-F5344CB8AC3E}">
        <p14:creationId xmlns:p14="http://schemas.microsoft.com/office/powerpoint/2010/main" val="1860696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9318457" cy="1200329"/>
          </a:xfrm>
          <a:prstGeom prst="rect">
            <a:avLst/>
          </a:prstGeom>
          <a:noFill/>
        </p:spPr>
        <p:txBody>
          <a:bodyPr wrap="square" rtlCol="0">
            <a:spAutoFit/>
          </a:bodyPr>
          <a:lstStyle/>
          <a:p>
            <a:r>
              <a:rPr lang="zh-CN" altLang="en-US" sz="7200" dirty="0">
                <a:sym typeface="Arial" panose="020B0604020202020204" pitchFamily="34" charset="0"/>
              </a:rPr>
              <a:t>运行结果</a:t>
            </a: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14128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4.1</a:t>
            </a:r>
            <a:r>
              <a:rPr lang="zh-CN" altLang="en-US" dirty="0">
                <a:sym typeface="Arial" panose="020B0604020202020204" pitchFamily="34" charset="0"/>
              </a:rPr>
              <a:t>  回归方程的显著性检验</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20" name="图片 19">
            <a:extLst>
              <a:ext uri="{FF2B5EF4-FFF2-40B4-BE49-F238E27FC236}">
                <a16:creationId xmlns:a16="http://schemas.microsoft.com/office/drawing/2014/main" id="{B597AD8C-D96D-A648-A749-D59DC942B968}"/>
              </a:ext>
            </a:extLst>
          </p:cNvPr>
          <p:cNvPicPr/>
          <p:nvPr/>
        </p:nvPicPr>
        <p:blipFill>
          <a:blip r:embed="rId3"/>
          <a:stretch>
            <a:fillRect/>
          </a:stretch>
        </p:blipFill>
        <p:spPr>
          <a:xfrm>
            <a:off x="2805565" y="1729507"/>
            <a:ext cx="6187440" cy="2085340"/>
          </a:xfrm>
          <a:prstGeom prst="rect">
            <a:avLst/>
          </a:prstGeom>
        </p:spPr>
      </p:pic>
      <p:sp>
        <p:nvSpPr>
          <p:cNvPr id="21" name="矩形 20">
            <a:extLst>
              <a:ext uri="{FF2B5EF4-FFF2-40B4-BE49-F238E27FC236}">
                <a16:creationId xmlns:a16="http://schemas.microsoft.com/office/drawing/2014/main" id="{40443B9E-5201-494C-A121-CD6D84949976}"/>
              </a:ext>
            </a:extLst>
          </p:cNvPr>
          <p:cNvSpPr/>
          <p:nvPr/>
        </p:nvSpPr>
        <p:spPr>
          <a:xfrm>
            <a:off x="1567575" y="4337493"/>
            <a:ext cx="9056850" cy="995594"/>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由该方差分析表可知，</a:t>
            </a:r>
            <a:r>
              <a:rPr lang="en" altLang="zh-CN" dirty="0">
                <a:solidFill>
                  <a:srgbClr val="000000"/>
                </a:solidFill>
                <a:latin typeface="微软雅黑"/>
                <a:cs typeface="+mn-ea"/>
                <a:sym typeface="Arial" panose="020B0604020202020204" pitchFamily="34" charset="0"/>
              </a:rPr>
              <a:t>P</a:t>
            </a:r>
            <a:r>
              <a:rPr lang="zh-CN" altLang="en-US" dirty="0">
                <a:solidFill>
                  <a:srgbClr val="000000"/>
                </a:solidFill>
                <a:latin typeface="微软雅黑"/>
                <a:cs typeface="+mn-ea"/>
                <a:sym typeface="Arial" panose="020B0604020202020204" pitchFamily="34" charset="0"/>
              </a:rPr>
              <a:t>值小于</a:t>
            </a:r>
            <a:r>
              <a:rPr lang="en-US" altLang="zh-CN" dirty="0">
                <a:solidFill>
                  <a:srgbClr val="000000"/>
                </a:solidFill>
                <a:latin typeface="微软雅黑"/>
                <a:cs typeface="+mn-ea"/>
                <a:sym typeface="Arial" panose="020B0604020202020204" pitchFamily="34" charset="0"/>
              </a:rPr>
              <a:t>0.0001</a:t>
            </a:r>
            <a:r>
              <a:rPr lang="zh-CN" altLang="en-US" dirty="0">
                <a:solidFill>
                  <a:srgbClr val="000000"/>
                </a:solidFill>
                <a:latin typeface="微软雅黑"/>
                <a:cs typeface="+mn-ea"/>
                <a:sym typeface="Arial" panose="020B0604020202020204" pitchFamily="34" charset="0"/>
              </a:rPr>
              <a:t>，即该回归模型的因变量与所有的自变量之间存在着一个显著的线性关系，可以使用该模型进行多元回归。</a:t>
            </a:r>
            <a:endParaRPr lang="en-US" altLang="zh-CN" dirty="0">
              <a:solidFill>
                <a:srgbClr val="000000"/>
              </a:solidFill>
              <a:latin typeface="微软雅黑"/>
              <a:cs typeface="+mn-ea"/>
              <a:sym typeface="Arial" panose="020B0604020202020204" pitchFamily="34" charset="0"/>
            </a:endParaRPr>
          </a:p>
        </p:txBody>
      </p:sp>
    </p:spTree>
    <p:extLst>
      <p:ext uri="{BB962C8B-B14F-4D97-AF65-F5344CB8AC3E}">
        <p14:creationId xmlns:p14="http://schemas.microsoft.com/office/powerpoint/2010/main" val="384961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4.2</a:t>
            </a:r>
            <a:r>
              <a:rPr lang="zh-CN" altLang="en-US" dirty="0">
                <a:sym typeface="Arial" panose="020B0604020202020204" pitchFamily="34" charset="0"/>
              </a:rPr>
              <a:t>  回归系数的显著性检验</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1" name="矩形 20">
            <a:extLst>
              <a:ext uri="{FF2B5EF4-FFF2-40B4-BE49-F238E27FC236}">
                <a16:creationId xmlns:a16="http://schemas.microsoft.com/office/drawing/2014/main" id="{40443B9E-5201-494C-A121-CD6D84949976}"/>
              </a:ext>
            </a:extLst>
          </p:cNvPr>
          <p:cNvSpPr/>
          <p:nvPr/>
        </p:nvSpPr>
        <p:spPr>
          <a:xfrm>
            <a:off x="1567575" y="4337493"/>
            <a:ext cx="9056850" cy="995594"/>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对于每一个自变量来说，他们的</a:t>
            </a:r>
            <a:r>
              <a:rPr lang="en" altLang="zh-CN" dirty="0">
                <a:solidFill>
                  <a:srgbClr val="000000"/>
                </a:solidFill>
                <a:latin typeface="微软雅黑"/>
                <a:cs typeface="+mn-ea"/>
                <a:sym typeface="Arial" panose="020B0604020202020204" pitchFamily="34" charset="0"/>
              </a:rPr>
              <a:t>P</a:t>
            </a:r>
            <a:r>
              <a:rPr lang="zh-CN" altLang="en-US" dirty="0">
                <a:solidFill>
                  <a:srgbClr val="000000"/>
                </a:solidFill>
                <a:latin typeface="微软雅黑"/>
                <a:cs typeface="+mn-ea"/>
                <a:sym typeface="Arial" panose="020B0604020202020204" pitchFamily="34" charset="0"/>
              </a:rPr>
              <a:t>值均小于</a:t>
            </a:r>
            <a:r>
              <a:rPr lang="en-US" altLang="zh-CN" dirty="0">
                <a:solidFill>
                  <a:srgbClr val="000000"/>
                </a:solidFill>
                <a:latin typeface="微软雅黑"/>
                <a:cs typeface="+mn-ea"/>
                <a:sym typeface="Arial" panose="020B0604020202020204" pitchFamily="34" charset="0"/>
              </a:rPr>
              <a:t>0.05</a:t>
            </a:r>
            <a:r>
              <a:rPr lang="zh-CN" altLang="en-US" dirty="0">
                <a:solidFill>
                  <a:srgbClr val="000000"/>
                </a:solidFill>
                <a:latin typeface="微软雅黑"/>
                <a:cs typeface="+mn-ea"/>
                <a:sym typeface="Arial" panose="020B0604020202020204" pitchFamily="34" charset="0"/>
              </a:rPr>
              <a:t>，这就说明每一个单独的自变量对因变量都有显著的影响，每一个自变量都可以用来进行多元回归。</a:t>
            </a:r>
            <a:endParaRPr lang="en-US" altLang="zh-CN" dirty="0">
              <a:solidFill>
                <a:srgbClr val="000000"/>
              </a:solidFill>
              <a:latin typeface="微软雅黑"/>
              <a:cs typeface="+mn-ea"/>
              <a:sym typeface="Arial" panose="020B0604020202020204" pitchFamily="34" charset="0"/>
            </a:endParaRPr>
          </a:p>
        </p:txBody>
      </p:sp>
      <p:pic>
        <p:nvPicPr>
          <p:cNvPr id="6" name="图片 5">
            <a:extLst>
              <a:ext uri="{FF2B5EF4-FFF2-40B4-BE49-F238E27FC236}">
                <a16:creationId xmlns:a16="http://schemas.microsoft.com/office/drawing/2014/main" id="{A41E78C5-D7D4-3743-A089-0F8B0AF3655C}"/>
              </a:ext>
            </a:extLst>
          </p:cNvPr>
          <p:cNvPicPr/>
          <p:nvPr/>
        </p:nvPicPr>
        <p:blipFill>
          <a:blip r:embed="rId3"/>
          <a:stretch>
            <a:fillRect/>
          </a:stretch>
        </p:blipFill>
        <p:spPr>
          <a:xfrm>
            <a:off x="2990215" y="1067670"/>
            <a:ext cx="6211570" cy="3063240"/>
          </a:xfrm>
          <a:prstGeom prst="rect">
            <a:avLst/>
          </a:prstGeom>
        </p:spPr>
      </p:pic>
    </p:spTree>
    <p:extLst>
      <p:ext uri="{BB962C8B-B14F-4D97-AF65-F5344CB8AC3E}">
        <p14:creationId xmlns:p14="http://schemas.microsoft.com/office/powerpoint/2010/main" val="2589882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4.3</a:t>
            </a:r>
            <a:r>
              <a:rPr lang="zh-CN" altLang="en-US" dirty="0">
                <a:sym typeface="Arial" panose="020B0604020202020204" pitchFamily="34" charset="0"/>
              </a:rPr>
              <a:t>  多重共线性处理</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1" name="矩形 20">
            <a:extLst>
              <a:ext uri="{FF2B5EF4-FFF2-40B4-BE49-F238E27FC236}">
                <a16:creationId xmlns:a16="http://schemas.microsoft.com/office/drawing/2014/main" id="{40443B9E-5201-494C-A121-CD6D84949976}"/>
              </a:ext>
            </a:extLst>
          </p:cNvPr>
          <p:cNvSpPr/>
          <p:nvPr/>
        </p:nvSpPr>
        <p:spPr>
          <a:xfrm>
            <a:off x="1142573" y="1948658"/>
            <a:ext cx="9056850" cy="1480342"/>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由于我们已经使用</a:t>
            </a:r>
            <a:r>
              <a:rPr lang="en-US" altLang="zh-CN" dirty="0">
                <a:solidFill>
                  <a:srgbClr val="000000"/>
                </a:solidFill>
                <a:latin typeface="微软雅黑"/>
                <a:cs typeface="+mn-ea"/>
                <a:sym typeface="Arial" panose="020B0604020202020204" pitchFamily="34" charset="0"/>
              </a:rPr>
              <a:t>SAS</a:t>
            </a:r>
            <a:r>
              <a:rPr lang="zh-CN" altLang="en-US" dirty="0">
                <a:solidFill>
                  <a:srgbClr val="000000"/>
                </a:solidFill>
                <a:latin typeface="微软雅黑"/>
                <a:cs typeface="+mn-ea"/>
                <a:sym typeface="Arial" panose="020B0604020202020204" pitchFamily="34" charset="0"/>
              </a:rPr>
              <a:t>中的逐步回归</a:t>
            </a:r>
            <a:r>
              <a:rPr lang="en-US" altLang="zh-CN" dirty="0">
                <a:solidFill>
                  <a:srgbClr val="000000"/>
                </a:solidFill>
                <a:latin typeface="微软雅黑"/>
                <a:cs typeface="+mn-ea"/>
                <a:sym typeface="Arial" panose="020B0604020202020204" pitchFamily="34" charset="0"/>
              </a:rPr>
              <a:t>(stepwise regression)</a:t>
            </a:r>
            <a:r>
              <a:rPr lang="zh-CN" altLang="en-US" dirty="0">
                <a:solidFill>
                  <a:srgbClr val="000000"/>
                </a:solidFill>
                <a:latin typeface="微软雅黑"/>
                <a:cs typeface="+mn-ea"/>
                <a:sym typeface="Arial" panose="020B0604020202020204" pitchFamily="34" charset="0"/>
              </a:rPr>
              <a:t>将向前选择和向后剔除两种方法结合起来筛选自变量，因此我们使用的这</a:t>
            </a:r>
            <a:r>
              <a:rPr lang="en-US" altLang="zh-CN" dirty="0">
                <a:solidFill>
                  <a:srgbClr val="000000"/>
                </a:solidFill>
                <a:latin typeface="微软雅黑"/>
                <a:cs typeface="+mn-ea"/>
                <a:sym typeface="Arial" panose="020B0604020202020204" pitchFamily="34" charset="0"/>
              </a:rPr>
              <a:t>10</a:t>
            </a:r>
            <a:r>
              <a:rPr lang="zh-CN" altLang="en-US" dirty="0">
                <a:solidFill>
                  <a:srgbClr val="000000"/>
                </a:solidFill>
                <a:latin typeface="微软雅黑"/>
                <a:cs typeface="+mn-ea"/>
                <a:sym typeface="Arial" panose="020B0604020202020204" pitchFamily="34" charset="0"/>
              </a:rPr>
              <a:t>个自变量已经是比较合适的自变量了，多重共线性问题已经解决。</a:t>
            </a:r>
            <a:endParaRPr lang="en-US" altLang="zh-CN" dirty="0">
              <a:solidFill>
                <a:srgbClr val="000000"/>
              </a:solidFill>
              <a:latin typeface="微软雅黑"/>
              <a:cs typeface="+mn-ea"/>
              <a:sym typeface="Arial" panose="020B0604020202020204" pitchFamily="34" charset="0"/>
            </a:endParaRPr>
          </a:p>
        </p:txBody>
      </p:sp>
    </p:spTree>
    <p:extLst>
      <p:ext uri="{BB962C8B-B14F-4D97-AF65-F5344CB8AC3E}">
        <p14:creationId xmlns:p14="http://schemas.microsoft.com/office/powerpoint/2010/main" val="2423372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4.4</a:t>
            </a:r>
            <a:r>
              <a:rPr lang="zh-CN" altLang="en-US" dirty="0">
                <a:sym typeface="Arial" panose="020B0604020202020204" pitchFamily="34" charset="0"/>
              </a:rPr>
              <a:t>  拟合优度检验</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1" name="矩形 20">
            <a:extLst>
              <a:ext uri="{FF2B5EF4-FFF2-40B4-BE49-F238E27FC236}">
                <a16:creationId xmlns:a16="http://schemas.microsoft.com/office/drawing/2014/main" id="{40443B9E-5201-494C-A121-CD6D84949976}"/>
              </a:ext>
            </a:extLst>
          </p:cNvPr>
          <p:cNvSpPr/>
          <p:nvPr/>
        </p:nvSpPr>
        <p:spPr>
          <a:xfrm>
            <a:off x="1567574" y="3429000"/>
            <a:ext cx="9056850" cy="1480342"/>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根据拟合优度的表我们可以得到调整</a:t>
            </a:r>
            <a:r>
              <a:rPr lang="en" altLang="zh-CN" dirty="0">
                <a:solidFill>
                  <a:srgbClr val="000000"/>
                </a:solidFill>
                <a:latin typeface="微软雅黑"/>
                <a:cs typeface="+mn-ea"/>
                <a:sym typeface="Arial" panose="020B0604020202020204" pitchFamily="34" charset="0"/>
              </a:rPr>
              <a:t>R</a:t>
            </a:r>
            <a:r>
              <a:rPr lang="zh-CN" altLang="en-US" dirty="0">
                <a:solidFill>
                  <a:srgbClr val="000000"/>
                </a:solidFill>
                <a:latin typeface="微软雅黑"/>
                <a:cs typeface="+mn-ea"/>
                <a:sym typeface="Arial" panose="020B0604020202020204" pitchFamily="34" charset="0"/>
              </a:rPr>
              <a:t>方为</a:t>
            </a:r>
            <a:r>
              <a:rPr lang="en-US" altLang="zh-CN" dirty="0">
                <a:solidFill>
                  <a:srgbClr val="000000"/>
                </a:solidFill>
                <a:latin typeface="微软雅黑"/>
                <a:cs typeface="+mn-ea"/>
                <a:sym typeface="Arial" panose="020B0604020202020204" pitchFamily="34" charset="0"/>
              </a:rPr>
              <a:t>0.1303</a:t>
            </a:r>
            <a:r>
              <a:rPr lang="zh-CN" altLang="en-US" dirty="0">
                <a:solidFill>
                  <a:srgbClr val="000000"/>
                </a:solidFill>
                <a:latin typeface="微软雅黑"/>
                <a:cs typeface="+mn-ea"/>
                <a:sym typeface="Arial" panose="020B0604020202020204" pitchFamily="34" charset="0"/>
              </a:rPr>
              <a:t>，这也就说明该回归模型中自变量的</a:t>
            </a:r>
            <a:r>
              <a:rPr lang="en-US" altLang="zh-CN" dirty="0">
                <a:solidFill>
                  <a:srgbClr val="000000"/>
                </a:solidFill>
                <a:latin typeface="微软雅黑"/>
                <a:cs typeface="+mn-ea"/>
                <a:sym typeface="Arial" panose="020B0604020202020204" pitchFamily="34" charset="0"/>
              </a:rPr>
              <a:t>13.03%</a:t>
            </a:r>
            <a:r>
              <a:rPr lang="zh-CN" altLang="en-US" dirty="0">
                <a:solidFill>
                  <a:srgbClr val="000000"/>
                </a:solidFill>
                <a:latin typeface="微软雅黑"/>
                <a:cs typeface="+mn-ea"/>
                <a:sym typeface="Arial" panose="020B0604020202020204" pitchFamily="34" charset="0"/>
              </a:rPr>
              <a:t>可以有这</a:t>
            </a:r>
            <a:r>
              <a:rPr lang="en-US" altLang="zh-CN" dirty="0">
                <a:solidFill>
                  <a:srgbClr val="000000"/>
                </a:solidFill>
                <a:latin typeface="微软雅黑"/>
                <a:cs typeface="+mn-ea"/>
                <a:sym typeface="Arial" panose="020B0604020202020204" pitchFamily="34" charset="0"/>
              </a:rPr>
              <a:t>10</a:t>
            </a:r>
            <a:r>
              <a:rPr lang="zh-CN" altLang="en-US" dirty="0">
                <a:solidFill>
                  <a:srgbClr val="000000"/>
                </a:solidFill>
                <a:latin typeface="微软雅黑"/>
                <a:cs typeface="+mn-ea"/>
                <a:sym typeface="Arial" panose="020B0604020202020204" pitchFamily="34" charset="0"/>
              </a:rPr>
              <a:t>个自变量解释。鉴于数据的繁杂性，特征的多样性，该结果也是可以接受的。</a:t>
            </a:r>
            <a:endParaRPr lang="en-US" altLang="zh-CN" dirty="0">
              <a:solidFill>
                <a:srgbClr val="000000"/>
              </a:solidFill>
              <a:latin typeface="微软雅黑"/>
              <a:cs typeface="+mn-ea"/>
              <a:sym typeface="Arial" panose="020B0604020202020204" pitchFamily="34" charset="0"/>
            </a:endParaRPr>
          </a:p>
        </p:txBody>
      </p:sp>
      <p:pic>
        <p:nvPicPr>
          <p:cNvPr id="6" name="图片 5">
            <a:extLst>
              <a:ext uri="{FF2B5EF4-FFF2-40B4-BE49-F238E27FC236}">
                <a16:creationId xmlns:a16="http://schemas.microsoft.com/office/drawing/2014/main" id="{074D6A5B-F956-BF4C-82C4-992C76315DFC}"/>
              </a:ext>
            </a:extLst>
          </p:cNvPr>
          <p:cNvPicPr/>
          <p:nvPr/>
        </p:nvPicPr>
        <p:blipFill>
          <a:blip r:embed="rId3"/>
          <a:stretch>
            <a:fillRect/>
          </a:stretch>
        </p:blipFill>
        <p:spPr>
          <a:xfrm>
            <a:off x="3767137" y="1719933"/>
            <a:ext cx="4657725" cy="1228725"/>
          </a:xfrm>
          <a:prstGeom prst="rect">
            <a:avLst/>
          </a:prstGeom>
        </p:spPr>
      </p:pic>
    </p:spTree>
    <p:extLst>
      <p:ext uri="{BB962C8B-B14F-4D97-AF65-F5344CB8AC3E}">
        <p14:creationId xmlns:p14="http://schemas.microsoft.com/office/powerpoint/2010/main" val="3544999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4.5</a:t>
            </a:r>
            <a:r>
              <a:rPr lang="zh-CN" altLang="en-US" dirty="0">
                <a:sym typeface="Arial" panose="020B0604020202020204" pitchFamily="34" charset="0"/>
              </a:rPr>
              <a:t>  建立模型</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1" name="矩形 20">
            <a:extLst>
              <a:ext uri="{FF2B5EF4-FFF2-40B4-BE49-F238E27FC236}">
                <a16:creationId xmlns:a16="http://schemas.microsoft.com/office/drawing/2014/main" id="{40443B9E-5201-494C-A121-CD6D84949976}"/>
              </a:ext>
            </a:extLst>
          </p:cNvPr>
          <p:cNvSpPr/>
          <p:nvPr/>
        </p:nvSpPr>
        <p:spPr>
          <a:xfrm>
            <a:off x="1567575" y="1620050"/>
            <a:ext cx="9056850" cy="995594"/>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根据以上的分析，我们确定建立的模型是显著的，每一个因变量是显著的，因此我们可以建立多元回归模型：</a:t>
            </a:r>
            <a:endParaRPr lang="en-US" altLang="zh-CN" dirty="0">
              <a:solidFill>
                <a:srgbClr val="000000"/>
              </a:solidFill>
              <a:latin typeface="微软雅黑"/>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0BF0FBB-7940-3743-A78B-65C24A048809}"/>
                  </a:ext>
                </a:extLst>
              </p:cNvPr>
              <p:cNvSpPr/>
              <p:nvPr/>
            </p:nvSpPr>
            <p:spPr>
              <a:xfrm>
                <a:off x="1005291" y="3001380"/>
                <a:ext cx="10181417" cy="1938992"/>
              </a:xfrm>
              <a:prstGeom prst="rect">
                <a:avLst/>
              </a:prstGeom>
            </p:spPr>
            <p:txBody>
              <a:bodyPr wrap="square">
                <a:spAutoFit/>
              </a:bodyPr>
              <a:lstStyle/>
              <a:p>
                <a:pPr indent="304800">
                  <a:lnSpc>
                    <a:spcPct val="150000"/>
                  </a:lnSpc>
                </a:pP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indent="304800">
                  <a:lnSpc>
                    <a:spcPct val="150000"/>
                  </a:lnSpc>
                </a:pPr>
                <a14:m>
                  <m:oMathPara xmlns:m="http://schemas.openxmlformats.org/officeDocument/2006/math">
                    <m:oMathParaPr>
                      <m:jc m:val="left"/>
                    </m:oMathParaPr>
                    <m:oMath xmlns:m="http://schemas.openxmlformats.org/officeDocument/2006/math">
                      <m:r>
                        <a:rPr lang="en-US" altLang="zh-CN" sz="2000" i="1">
                          <a:latin typeface="Cambria Math" panose="02040503050406030204" pitchFamily="18" charset="0"/>
                          <a:ea typeface="Songti SC" panose="02010600040101010101" pitchFamily="2" charset="-122"/>
                          <a:cs typeface="Times New Roman" panose="02020603050405020304" pitchFamily="18" charset="0"/>
                        </a:rPr>
                        <m:t>𝑆𝑎𝑙𝑒𝑃𝑟𝑖𝑐</m:t>
                      </m:r>
                      <m:r>
                        <m:rPr>
                          <m:sty m:val="p"/>
                        </m:rPr>
                        <a:rPr lang="en-US" altLang="zh-CN" sz="2000" i="1" smtClean="0">
                          <a:latin typeface="Cambria Math" panose="02040503050406030204" pitchFamily="18" charset="0"/>
                          <a:ea typeface="Songti SC" panose="02010600040101010101" pitchFamily="2" charset="-122"/>
                          <a:cs typeface="Times New Roman" panose="02020603050405020304" pitchFamily="18" charset="0"/>
                        </a:rPr>
                        <m:t>e</m:t>
                      </m:r>
                      <m:r>
                        <a:rPr lang="en-US" altLang="zh-CN" sz="2000">
                          <a:latin typeface="Cambria Math" panose="02040503050406030204" pitchFamily="18" charset="0"/>
                          <a:ea typeface="Songti SC" panose="02010600040101010101" pitchFamily="2" charset="-122"/>
                          <a:cs typeface="Times New Roman" panose="02020603050405020304" pitchFamily="18" charset="0"/>
                        </a:rPr>
                        <m:t>=</m:t>
                      </m:r>
                    </m:oMath>
                  </m:oMathPara>
                </a14:m>
                <a:endParaRPr lang="en-US" altLang="zh-CN" sz="2000" dirty="0">
                  <a:latin typeface="Cambria Math" panose="02040503050406030204" pitchFamily="18" charset="0"/>
                  <a:ea typeface="Songti SC" panose="02010600040101010101" pitchFamily="2" charset="-122"/>
                  <a:cs typeface="Times New Roman" panose="02020603050405020304" pitchFamily="18" charset="0"/>
                </a:endParaRPr>
              </a:p>
              <a:p>
                <a:pPr indent="304800">
                  <a:lnSpc>
                    <a:spcPct val="150000"/>
                  </a:lnSpc>
                </a:pPr>
                <a14:m>
                  <m:oMathPara xmlns:m="http://schemas.openxmlformats.org/officeDocument/2006/math">
                    <m:oMathParaPr>
                      <m:jc m:val="left"/>
                    </m:oMathParaPr>
                    <m:oMath xmlns:m="http://schemas.openxmlformats.org/officeDocument/2006/math">
                      <m:r>
                        <a:rPr lang="en-US" altLang="zh-CN" sz="2000">
                          <a:latin typeface="Cambria Math" panose="02040503050406030204" pitchFamily="18" charset="0"/>
                          <a:ea typeface="Songti SC" panose="02010600040101010101" pitchFamily="2" charset="-122"/>
                          <a:cs typeface="Times New Roman" panose="02020603050405020304" pitchFamily="18" charset="0"/>
                        </a:rPr>
                        <m:t>6792.3</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𝑂𝑣𝑒𝑟𝑎𝑙𝑙𝑄𝑢𝑎𝑙</m:t>
                      </m:r>
                      <m:r>
                        <a:rPr lang="en-US" altLang="zh-CN" sz="2000">
                          <a:latin typeface="Cambria Math" panose="02040503050406030204" pitchFamily="18" charset="0"/>
                          <a:ea typeface="Songti SC" panose="02010600040101010101" pitchFamily="2" charset="-122"/>
                          <a:cs typeface="Times New Roman" panose="02020603050405020304" pitchFamily="18" charset="0"/>
                        </a:rPr>
                        <m:t>+13952</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𝐿𝑜𝑡𝐴𝑟𝑒𝑎</m:t>
                      </m:r>
                      <m:r>
                        <a:rPr lang="en-US" altLang="zh-CN" sz="2000">
                          <a:latin typeface="Cambria Math" panose="02040503050406030204" pitchFamily="18" charset="0"/>
                          <a:ea typeface="Songti SC" panose="02010600040101010101" pitchFamily="2" charset="-122"/>
                          <a:cs typeface="Times New Roman" panose="02020603050405020304" pitchFamily="18" charset="0"/>
                        </a:rPr>
                        <m:t>+38660</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𝑁𝑒𝑖</m:t>
                      </m:r>
                      <m:r>
                        <a:rPr lang="en-US" altLang="zh-CN" sz="2000">
                          <a:latin typeface="Cambria Math" panose="02040503050406030204" pitchFamily="18" charset="0"/>
                          <a:ea typeface="Songti SC" panose="02010600040101010101" pitchFamily="2" charset="-122"/>
                          <a:cs typeface="Times New Roman" panose="02020603050405020304" pitchFamily="18" charset="0"/>
                        </a:rPr>
                        <m:t>+18230</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𝐵𝑠𝑚𝑡</m:t>
                      </m:r>
                      <m:r>
                        <a:rPr lang="en-US" altLang="zh-CN" sz="2000">
                          <a:latin typeface="Cambria Math" panose="02040503050406030204" pitchFamily="18" charset="0"/>
                          <a:ea typeface="Songti SC" panose="02010600040101010101" pitchFamily="2" charset="-122"/>
                          <a:cs typeface="Times New Roman" panose="02020603050405020304" pitchFamily="18" charset="0"/>
                        </a:rPr>
                        <m:t>+24381</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𝐸𝑙𝑒</m:t>
                      </m:r>
                    </m:oMath>
                  </m:oMathPara>
                </a14:m>
                <a:endParaRPr lang="en-US" altLang="zh-CN" sz="2000" i="1" dirty="0">
                  <a:latin typeface="Cambria Math" panose="02040503050406030204" pitchFamily="18" charset="0"/>
                  <a:ea typeface="Songti SC" panose="02010600040101010101" pitchFamily="2" charset="-122"/>
                  <a:cs typeface="Times New Roman" panose="02020603050405020304" pitchFamily="18" charset="0"/>
                </a:endParaRPr>
              </a:p>
              <a:p>
                <a:pPr indent="304800">
                  <a:lnSpc>
                    <a:spcPct val="150000"/>
                  </a:lnSpc>
                </a:pPr>
                <a14:m>
                  <m:oMathPara xmlns:m="http://schemas.openxmlformats.org/officeDocument/2006/math">
                    <m:oMathParaPr>
                      <m:jc m:val="left"/>
                    </m:oMathParaPr>
                    <m:oMath xmlns:m="http://schemas.openxmlformats.org/officeDocument/2006/math">
                      <m:r>
                        <a:rPr lang="en-US" altLang="zh-CN" sz="2000">
                          <a:latin typeface="Cambria Math" panose="02040503050406030204" pitchFamily="18" charset="0"/>
                          <a:ea typeface="Songti SC" panose="02010600040101010101" pitchFamily="2" charset="-122"/>
                          <a:cs typeface="Times New Roman" panose="02020603050405020304" pitchFamily="18" charset="0"/>
                        </a:rPr>
                        <m:t>+18474</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𝐺𝑟</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a:latin typeface="Cambria Math" panose="02040503050406030204" pitchFamily="18" charset="0"/>
                          <a:ea typeface="Songti SC" panose="02010600040101010101" pitchFamily="2" charset="-122"/>
                          <a:cs typeface="Times New Roman" panose="02020603050405020304" pitchFamily="18" charset="0"/>
                        </a:rPr>
                        <m:t>3693.7</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𝑌𝑟</m:t>
                      </m:r>
                      <m:r>
                        <a:rPr lang="en-US" altLang="zh-CN" sz="2000">
                          <a:latin typeface="Cambria Math" panose="02040503050406030204" pitchFamily="18" charset="0"/>
                          <a:ea typeface="Songti SC" panose="02010600040101010101" pitchFamily="2" charset="-122"/>
                          <a:cs typeface="Times New Roman" panose="02020603050405020304" pitchFamily="18" charset="0"/>
                        </a:rPr>
                        <m:t>+29905</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𝐸𝑥</m:t>
                      </m:r>
                      <m:r>
                        <a:rPr lang="en-US" altLang="zh-CN" sz="2000">
                          <a:latin typeface="Cambria Math" panose="02040503050406030204" pitchFamily="18" charset="0"/>
                          <a:ea typeface="Songti SC" panose="02010600040101010101" pitchFamily="2" charset="-122"/>
                          <a:cs typeface="Times New Roman" panose="02020603050405020304" pitchFamily="18" charset="0"/>
                        </a:rPr>
                        <m:t>1+37602</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𝐸𝑥</m:t>
                      </m:r>
                      <m:r>
                        <a:rPr lang="en-US" altLang="zh-CN" sz="2000">
                          <a:latin typeface="Cambria Math" panose="02040503050406030204" pitchFamily="18" charset="0"/>
                          <a:ea typeface="Songti SC" panose="02010600040101010101" pitchFamily="2" charset="-122"/>
                          <a:cs typeface="Times New Roman" panose="02020603050405020304" pitchFamily="18" charset="0"/>
                        </a:rPr>
                        <m:t>2</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a:latin typeface="Cambria Math" panose="02040503050406030204" pitchFamily="18" charset="0"/>
                          <a:ea typeface="Songti SC" panose="02010600040101010101" pitchFamily="2" charset="-122"/>
                          <a:cs typeface="Times New Roman" panose="02020603050405020304" pitchFamily="18" charset="0"/>
                        </a:rPr>
                        <m:t>4031.3</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𝐵𝑠𝑚𝑡𝑄𝑢𝑎𝑙</m:t>
                      </m:r>
                      <m:r>
                        <a:rPr lang="en-US" altLang="zh-CN" sz="2000" i="1">
                          <a:latin typeface="Cambria Math" panose="02040503050406030204" pitchFamily="18" charset="0"/>
                          <a:ea typeface="Songti SC" panose="02010600040101010101" pitchFamily="2" charset="-122"/>
                          <a:cs typeface="Times New Roman" panose="02020603050405020304" pitchFamily="18" charset="0"/>
                        </a:rPr>
                        <m:t>−</m:t>
                      </m:r>
                      <m:r>
                        <a:rPr lang="en-US" altLang="zh-CN" sz="2000">
                          <a:latin typeface="Cambria Math" panose="02040503050406030204" pitchFamily="18" charset="0"/>
                          <a:ea typeface="Songti SC" panose="02010600040101010101" pitchFamily="2" charset="-122"/>
                          <a:cs typeface="Times New Roman" panose="02020603050405020304" pitchFamily="18" charset="0"/>
                        </a:rPr>
                        <m:t>128564</m:t>
                      </m:r>
                    </m:oMath>
                  </m:oMathPara>
                </a14:m>
                <a:endParaRPr lang="zh-CN" altLang="zh-CN" sz="2000" dirty="0">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 name="矩形 3">
                <a:extLst>
                  <a:ext uri="{FF2B5EF4-FFF2-40B4-BE49-F238E27FC236}">
                    <a16:creationId xmlns:a16="http://schemas.microsoft.com/office/drawing/2014/main" id="{30BF0FBB-7940-3743-A78B-65C24A048809}"/>
                  </a:ext>
                </a:extLst>
              </p:cNvPr>
              <p:cNvSpPr>
                <a:spLocks noRot="1" noChangeAspect="1" noMove="1" noResize="1" noEditPoints="1" noAdjustHandles="1" noChangeArrowheads="1" noChangeShapeType="1" noTextEdit="1"/>
              </p:cNvSpPr>
              <p:nvPr/>
            </p:nvSpPr>
            <p:spPr>
              <a:xfrm>
                <a:off x="1005291" y="3001380"/>
                <a:ext cx="10181417" cy="193899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793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05</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9318457" cy="1200329"/>
          </a:xfrm>
          <a:prstGeom prst="rect">
            <a:avLst/>
          </a:prstGeom>
          <a:noFill/>
        </p:spPr>
        <p:txBody>
          <a:bodyPr wrap="square" rtlCol="0">
            <a:spAutoFit/>
          </a:bodyPr>
          <a:lstStyle/>
          <a:p>
            <a:r>
              <a:rPr lang="zh-CN" altLang="en-US" sz="7200" dirty="0">
                <a:sym typeface="Arial" panose="020B0604020202020204" pitchFamily="34" charset="0"/>
              </a:rPr>
              <a:t>结果验证</a:t>
            </a: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185805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5</a:t>
            </a:r>
            <a:r>
              <a:rPr lang="zh-CN" altLang="en-US" dirty="0">
                <a:sym typeface="Arial" panose="020B0604020202020204" pitchFamily="34" charset="0"/>
              </a:rPr>
              <a:t>  结果验证</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29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矩形 3">
            <a:extLst>
              <a:ext uri="{FF2B5EF4-FFF2-40B4-BE49-F238E27FC236}">
                <a16:creationId xmlns:a16="http://schemas.microsoft.com/office/drawing/2014/main" id="{0237A3B0-B704-8B4D-A544-BE495A9888CE}"/>
              </a:ext>
            </a:extLst>
          </p:cNvPr>
          <p:cNvSpPr/>
          <p:nvPr/>
        </p:nvSpPr>
        <p:spPr>
          <a:xfrm>
            <a:off x="759855" y="1345730"/>
            <a:ext cx="9056850" cy="1480342"/>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通过我们所建立的多元线性回归模型，随机选取数据集中</a:t>
            </a:r>
            <a:r>
              <a:rPr lang="en-US" altLang="zh-CN" dirty="0">
                <a:solidFill>
                  <a:srgbClr val="000000"/>
                </a:solidFill>
                <a:latin typeface="微软雅黑"/>
                <a:cs typeface="+mn-ea"/>
                <a:sym typeface="Arial" panose="020B0604020202020204" pitchFamily="34" charset="0"/>
              </a:rPr>
              <a:t>200</a:t>
            </a:r>
            <a:r>
              <a:rPr lang="zh-CN" altLang="en-US" dirty="0">
                <a:solidFill>
                  <a:srgbClr val="000000"/>
                </a:solidFill>
                <a:latin typeface="微软雅黑"/>
                <a:cs typeface="+mn-ea"/>
                <a:sym typeface="Arial" panose="020B0604020202020204" pitchFamily="34" charset="0"/>
              </a:rPr>
              <a:t>例数据作为测试集，并对该</a:t>
            </a:r>
            <a:r>
              <a:rPr lang="en-US" altLang="zh-CN" dirty="0">
                <a:solidFill>
                  <a:srgbClr val="000000"/>
                </a:solidFill>
                <a:latin typeface="微软雅黑"/>
                <a:cs typeface="+mn-ea"/>
                <a:sym typeface="Arial" panose="020B0604020202020204" pitchFamily="34" charset="0"/>
              </a:rPr>
              <a:t>200</a:t>
            </a:r>
            <a:r>
              <a:rPr lang="zh-CN" altLang="en-US" dirty="0">
                <a:solidFill>
                  <a:srgbClr val="000000"/>
                </a:solidFill>
                <a:latin typeface="微软雅黑"/>
                <a:cs typeface="+mn-ea"/>
                <a:sym typeface="Arial" panose="020B0604020202020204" pitchFamily="34" charset="0"/>
              </a:rPr>
              <a:t>例数据进行预测，得到变量</a:t>
            </a:r>
            <a:r>
              <a:rPr lang="en-US" altLang="zh-CN" dirty="0" err="1">
                <a:solidFill>
                  <a:srgbClr val="000000"/>
                </a:solidFill>
                <a:latin typeface="微软雅黑"/>
                <a:cs typeface="+mn-ea"/>
                <a:sym typeface="Arial" panose="020B0604020202020204" pitchFamily="34" charset="0"/>
              </a:rPr>
              <a:t>PriceResult</a:t>
            </a:r>
            <a:r>
              <a:rPr lang="zh-CN" altLang="en-US" dirty="0">
                <a:solidFill>
                  <a:srgbClr val="000000"/>
                </a:solidFill>
                <a:latin typeface="微软雅黑"/>
                <a:cs typeface="+mn-ea"/>
                <a:sym typeface="Arial" panose="020B0604020202020204" pitchFamily="34" charset="0"/>
              </a:rPr>
              <a:t>，并与数据集中</a:t>
            </a:r>
            <a:r>
              <a:rPr lang="en-US" altLang="zh-CN" dirty="0" err="1">
                <a:solidFill>
                  <a:srgbClr val="000000"/>
                </a:solidFill>
                <a:latin typeface="微软雅黑"/>
                <a:cs typeface="+mn-ea"/>
                <a:sym typeface="Arial" panose="020B0604020202020204" pitchFamily="34" charset="0"/>
              </a:rPr>
              <a:t>SalePrice</a:t>
            </a:r>
            <a:r>
              <a:rPr lang="zh-CN" altLang="en-US" dirty="0">
                <a:solidFill>
                  <a:srgbClr val="000000"/>
                </a:solidFill>
                <a:latin typeface="微软雅黑"/>
                <a:cs typeface="+mn-ea"/>
                <a:sym typeface="Arial" panose="020B0604020202020204" pitchFamily="34" charset="0"/>
              </a:rPr>
              <a:t>变量进行比对，计算正确率</a:t>
            </a:r>
            <a:r>
              <a:rPr lang="en-US" altLang="zh-CN" dirty="0">
                <a:solidFill>
                  <a:srgbClr val="000000"/>
                </a:solidFill>
                <a:latin typeface="微软雅黑"/>
                <a:cs typeface="+mn-ea"/>
                <a:sym typeface="Arial" panose="020B0604020202020204" pitchFamily="34" charset="0"/>
              </a:rPr>
              <a:t>Accuracy</a:t>
            </a:r>
            <a:r>
              <a:rPr lang="zh-CN" altLang="en-US" dirty="0">
                <a:solidFill>
                  <a:srgbClr val="000000"/>
                </a:solidFill>
                <a:latin typeface="微软雅黑"/>
                <a:cs typeface="+mn-ea"/>
                <a:sym typeface="Arial" panose="020B0604020202020204" pitchFamily="34" charset="0"/>
              </a:rPr>
              <a:t>，代码如下：</a:t>
            </a:r>
            <a:endParaRPr lang="en-US" altLang="zh-CN" dirty="0">
              <a:solidFill>
                <a:srgbClr val="000000"/>
              </a:solidFill>
              <a:latin typeface="微软雅黑"/>
              <a:cs typeface="+mn-ea"/>
              <a:sym typeface="Arial" panose="020B0604020202020204" pitchFamily="34" charset="0"/>
            </a:endParaRPr>
          </a:p>
        </p:txBody>
      </p:sp>
      <p:pic>
        <p:nvPicPr>
          <p:cNvPr id="7" name="图片 6">
            <a:extLst>
              <a:ext uri="{FF2B5EF4-FFF2-40B4-BE49-F238E27FC236}">
                <a16:creationId xmlns:a16="http://schemas.microsoft.com/office/drawing/2014/main" id="{F43B0705-667B-AB4E-B32A-308F870662A4}"/>
              </a:ext>
            </a:extLst>
          </p:cNvPr>
          <p:cNvPicPr>
            <a:picLocks noChangeAspect="1"/>
          </p:cNvPicPr>
          <p:nvPr/>
        </p:nvPicPr>
        <p:blipFill>
          <a:blip r:embed="rId3"/>
          <a:stretch>
            <a:fillRect/>
          </a:stretch>
        </p:blipFill>
        <p:spPr>
          <a:xfrm>
            <a:off x="442913" y="3262419"/>
            <a:ext cx="11518900" cy="1790700"/>
          </a:xfrm>
          <a:prstGeom prst="rect">
            <a:avLst/>
          </a:prstGeom>
        </p:spPr>
      </p:pic>
      <p:pic>
        <p:nvPicPr>
          <p:cNvPr id="10" name="图片 9">
            <a:extLst>
              <a:ext uri="{FF2B5EF4-FFF2-40B4-BE49-F238E27FC236}">
                <a16:creationId xmlns:a16="http://schemas.microsoft.com/office/drawing/2014/main" id="{E7A1E36F-9B34-ED46-A950-328B5B028F35}"/>
              </a:ext>
            </a:extLst>
          </p:cNvPr>
          <p:cNvPicPr>
            <a:picLocks noChangeAspect="1"/>
          </p:cNvPicPr>
          <p:nvPr/>
        </p:nvPicPr>
        <p:blipFill>
          <a:blip r:embed="rId4"/>
          <a:stretch>
            <a:fillRect/>
          </a:stretch>
        </p:blipFill>
        <p:spPr>
          <a:xfrm>
            <a:off x="442913" y="5108699"/>
            <a:ext cx="5080000" cy="838200"/>
          </a:xfrm>
          <a:prstGeom prst="rect">
            <a:avLst/>
          </a:prstGeom>
        </p:spPr>
      </p:pic>
    </p:spTree>
    <p:extLst>
      <p:ext uri="{BB962C8B-B14F-4D97-AF65-F5344CB8AC3E}">
        <p14:creationId xmlns:p14="http://schemas.microsoft.com/office/powerpoint/2010/main" val="1384117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604FC1-0E68-BE4F-BFBB-02352902CE17}"/>
              </a:ext>
            </a:extLst>
          </p:cNvPr>
          <p:cNvSpPr>
            <a:spLocks noGrp="1"/>
          </p:cNvSpPr>
          <p:nvPr>
            <p:ph type="sldNum" sz="quarter" idx="4"/>
          </p:nvPr>
        </p:nvSpPr>
        <p:spPr/>
        <p:txBody>
          <a:bodyPr/>
          <a:lstStyle/>
          <a:p>
            <a:r>
              <a:rPr lang="en-US" altLang="zh-CN"/>
              <a:t>&lt; </a:t>
            </a:r>
            <a:fld id="{A548B57D-AE10-4CF7-A9DF-59FEFA91B28E}" type="slidenum">
              <a:rPr lang="zh-CN" altLang="en-US" smtClean="0"/>
              <a:pPr/>
              <a:t>3</a:t>
            </a:fld>
            <a:r>
              <a:rPr lang="zh-CN" altLang="en-US"/>
              <a:t> </a:t>
            </a:r>
            <a:r>
              <a:rPr lang="en-US" altLang="zh-CN"/>
              <a:t>&gt;</a:t>
            </a:r>
            <a:endParaRPr lang="zh-CN" altLang="en-US" dirty="0"/>
          </a:p>
        </p:txBody>
      </p:sp>
      <p:graphicFrame>
        <p:nvGraphicFramePr>
          <p:cNvPr id="8" name="表格 7">
            <a:extLst>
              <a:ext uri="{FF2B5EF4-FFF2-40B4-BE49-F238E27FC236}">
                <a16:creationId xmlns:a16="http://schemas.microsoft.com/office/drawing/2014/main" id="{E9D0E562-36B8-A345-BE8C-A4E0BD1C8C0C}"/>
              </a:ext>
            </a:extLst>
          </p:cNvPr>
          <p:cNvGraphicFramePr>
            <a:graphicFrameLocks noGrp="1"/>
          </p:cNvGraphicFramePr>
          <p:nvPr>
            <p:extLst>
              <p:ext uri="{D42A27DB-BD31-4B8C-83A1-F6EECF244321}">
                <p14:modId xmlns:p14="http://schemas.microsoft.com/office/powerpoint/2010/main" val="2653868809"/>
              </p:ext>
            </p:extLst>
          </p:nvPr>
        </p:nvGraphicFramePr>
        <p:xfrm>
          <a:off x="739187" y="899536"/>
          <a:ext cx="10198468" cy="5494817"/>
        </p:xfrm>
        <a:graphic>
          <a:graphicData uri="http://schemas.openxmlformats.org/drawingml/2006/table">
            <a:tbl>
              <a:tblPr firstRow="1" firstCol="1" bandRow="1">
                <a:tableStyleId>{5C22544A-7EE6-4342-B048-85BDC9FD1C3A}</a:tableStyleId>
              </a:tblPr>
              <a:tblGrid>
                <a:gridCol w="2210075">
                  <a:extLst>
                    <a:ext uri="{9D8B030D-6E8A-4147-A177-3AD203B41FA5}">
                      <a16:colId xmlns:a16="http://schemas.microsoft.com/office/drawing/2014/main" val="2829967572"/>
                    </a:ext>
                  </a:extLst>
                </a:gridCol>
                <a:gridCol w="7988393">
                  <a:extLst>
                    <a:ext uri="{9D8B030D-6E8A-4147-A177-3AD203B41FA5}">
                      <a16:colId xmlns:a16="http://schemas.microsoft.com/office/drawing/2014/main" val="342933989"/>
                    </a:ext>
                  </a:extLst>
                </a:gridCol>
              </a:tblGrid>
              <a:tr h="721096">
                <a:tc>
                  <a:txBody>
                    <a:bodyPr/>
                    <a:lstStyle/>
                    <a:p>
                      <a:pPr algn="l">
                        <a:lnSpc>
                          <a:spcPct val="150000"/>
                        </a:lnSpc>
                        <a:spcBef>
                          <a:spcPts val="600"/>
                        </a:spcBef>
                        <a:spcAft>
                          <a:spcPts val="600"/>
                        </a:spcAft>
                      </a:pPr>
                      <a:r>
                        <a:rPr lang="zh-CN" sz="2400" kern="100">
                          <a:effectLst/>
                        </a:rPr>
                        <a:t>成员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lnSpc>
                          <a:spcPct val="150000"/>
                        </a:lnSpc>
                        <a:spcBef>
                          <a:spcPts val="600"/>
                        </a:spcBef>
                        <a:spcAft>
                          <a:spcPts val="600"/>
                        </a:spcAft>
                      </a:pPr>
                      <a:r>
                        <a:rPr lang="zh-CN" sz="2400" kern="100" dirty="0">
                          <a:effectLst/>
                        </a:rPr>
                        <a:t>分工</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46961438"/>
                  </a:ext>
                </a:extLst>
              </a:tr>
              <a:tr h="1476691">
                <a:tc>
                  <a:txBody>
                    <a:bodyPr/>
                    <a:lstStyle/>
                    <a:p>
                      <a:pPr algn="l">
                        <a:lnSpc>
                          <a:spcPct val="150000"/>
                        </a:lnSpc>
                        <a:spcBef>
                          <a:spcPts val="600"/>
                        </a:spcBef>
                        <a:spcAft>
                          <a:spcPts val="600"/>
                        </a:spcAft>
                      </a:pPr>
                      <a:r>
                        <a:rPr lang="zh-CN" sz="2400" kern="100">
                          <a:effectLst/>
                        </a:rPr>
                        <a:t>陈麒先</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Bef>
                          <a:spcPts val="600"/>
                        </a:spcBef>
                        <a:spcAft>
                          <a:spcPts val="600"/>
                        </a:spcAft>
                      </a:pPr>
                      <a:r>
                        <a:rPr lang="zh-CN" sz="2000" kern="100" dirty="0">
                          <a:effectLst/>
                          <a:latin typeface="+mn-ea"/>
                          <a:ea typeface="+mn-ea"/>
                        </a:rPr>
                        <a:t>负责数据收集、数据探索、数据清洗以及特征提取；</a:t>
                      </a:r>
                    </a:p>
                    <a:p>
                      <a:pPr algn="l">
                        <a:spcBef>
                          <a:spcPts val="600"/>
                        </a:spcBef>
                        <a:spcAft>
                          <a:spcPts val="600"/>
                        </a:spcAft>
                      </a:pPr>
                      <a:r>
                        <a:rPr lang="zh-CN" sz="2000" kern="100" dirty="0">
                          <a:effectLst/>
                          <a:latin typeface="+mn-ea"/>
                          <a:ea typeface="+mn-ea"/>
                        </a:rPr>
                        <a:t>参与模型设计与验证，得出并整合预测结果，在</a:t>
                      </a:r>
                      <a:r>
                        <a:rPr lang="en-US" sz="2000" kern="100" dirty="0" err="1">
                          <a:effectLst/>
                          <a:latin typeface="+mn-ea"/>
                          <a:ea typeface="+mn-ea"/>
                        </a:rPr>
                        <a:t>kaggle</a:t>
                      </a:r>
                      <a:r>
                        <a:rPr lang="zh-CN" sz="2000" kern="100" dirty="0">
                          <a:effectLst/>
                          <a:latin typeface="+mn-ea"/>
                          <a:ea typeface="+mn-ea"/>
                        </a:rPr>
                        <a:t>上完成提交；</a:t>
                      </a:r>
                    </a:p>
                    <a:p>
                      <a:pPr algn="l">
                        <a:spcBef>
                          <a:spcPts val="600"/>
                        </a:spcBef>
                        <a:spcAft>
                          <a:spcPts val="600"/>
                        </a:spcAft>
                      </a:pPr>
                      <a:r>
                        <a:rPr lang="zh-CN" sz="2000" kern="100" dirty="0">
                          <a:effectLst/>
                          <a:latin typeface="+mn-ea"/>
                          <a:ea typeface="+mn-ea"/>
                        </a:rPr>
                        <a:t>撰写报告一至四章内容，进行全文审校与排版。</a:t>
                      </a:r>
                      <a:endParaRPr lang="zh-CN" sz="2000" kern="100" dirty="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4100574608"/>
                  </a:ext>
                </a:extLst>
              </a:tr>
              <a:tr h="1522141">
                <a:tc>
                  <a:txBody>
                    <a:bodyPr/>
                    <a:lstStyle/>
                    <a:p>
                      <a:pPr algn="l">
                        <a:lnSpc>
                          <a:spcPct val="150000"/>
                        </a:lnSpc>
                        <a:spcBef>
                          <a:spcPts val="600"/>
                        </a:spcBef>
                        <a:spcAft>
                          <a:spcPts val="600"/>
                        </a:spcAft>
                      </a:pPr>
                      <a:r>
                        <a:rPr lang="zh-CN" sz="2400" kern="100">
                          <a:effectLst/>
                        </a:rPr>
                        <a:t>赵浩森</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algn="l" defTabSz="914400" rtl="0" eaLnBrk="1" latinLnBrk="0" hangingPunct="1">
                        <a:lnSpc>
                          <a:spcPct val="150000"/>
                        </a:lnSpc>
                        <a:spcBef>
                          <a:spcPts val="600"/>
                        </a:spcBef>
                        <a:spcAft>
                          <a:spcPts val="600"/>
                        </a:spcAft>
                      </a:pPr>
                      <a:r>
                        <a:rPr lang="en-US" sz="2000" kern="100">
                          <a:solidFill>
                            <a:schemeClr val="dk1"/>
                          </a:solidFill>
                          <a:effectLst/>
                          <a:latin typeface="+mn-ea"/>
                          <a:ea typeface="+mn-ea"/>
                          <a:cs typeface="+mn-cs"/>
                        </a:rPr>
                        <a:t>负责建立模型</a:t>
                      </a:r>
                      <a:r>
                        <a:rPr lang="zh-CN" altLang="en-US" sz="2000" kern="100" dirty="0">
                          <a:solidFill>
                            <a:schemeClr val="dk1"/>
                          </a:solidFill>
                          <a:effectLst/>
                          <a:latin typeface="+mn-ea"/>
                          <a:ea typeface="+mn-ea"/>
                          <a:cs typeface="+mn-cs"/>
                        </a:rPr>
                        <a:t>，分析模型运行结果；</a:t>
                      </a:r>
                      <a:br>
                        <a:rPr lang="en-US" altLang="zh-CN" sz="2000" kern="100" dirty="0">
                          <a:solidFill>
                            <a:schemeClr val="dk1"/>
                          </a:solidFill>
                          <a:effectLst/>
                          <a:latin typeface="+mn-ea"/>
                          <a:ea typeface="+mn-ea"/>
                          <a:cs typeface="+mn-cs"/>
                        </a:rPr>
                      </a:br>
                      <a:r>
                        <a:rPr lang="zh-CN" altLang="en-US" sz="2000" kern="100" dirty="0">
                          <a:solidFill>
                            <a:schemeClr val="dk1"/>
                          </a:solidFill>
                          <a:effectLst/>
                          <a:latin typeface="+mn-ea"/>
                          <a:ea typeface="+mn-ea"/>
                          <a:cs typeface="+mn-cs"/>
                        </a:rPr>
                        <a:t>参与数据特征选取，得出最终用于预测的特征；</a:t>
                      </a:r>
                      <a:br>
                        <a:rPr lang="en-US" altLang="zh-CN" sz="2000" kern="100" dirty="0">
                          <a:solidFill>
                            <a:schemeClr val="dk1"/>
                          </a:solidFill>
                          <a:effectLst/>
                          <a:latin typeface="+mn-ea"/>
                          <a:ea typeface="+mn-ea"/>
                          <a:cs typeface="+mn-cs"/>
                        </a:rPr>
                      </a:br>
                      <a:r>
                        <a:rPr lang="zh-CN" altLang="en-US" sz="2000" kern="100" dirty="0">
                          <a:solidFill>
                            <a:schemeClr val="dk1"/>
                          </a:solidFill>
                          <a:effectLst/>
                          <a:latin typeface="+mn-ea"/>
                          <a:ea typeface="+mn-ea"/>
                          <a:cs typeface="+mn-cs"/>
                        </a:rPr>
                        <a:t>撰写报告第五章内容。</a:t>
                      </a:r>
                      <a:endParaRPr lang="en-US" altLang="zh-CN" sz="2000" kern="100" dirty="0">
                        <a:solidFill>
                          <a:schemeClr val="dk1"/>
                        </a:solidFill>
                        <a:effectLst/>
                        <a:latin typeface="+mn-ea"/>
                        <a:ea typeface="+mn-ea"/>
                        <a:cs typeface="+mn-cs"/>
                      </a:endParaRPr>
                    </a:p>
                  </a:txBody>
                  <a:tcPr marL="68580" marR="68580" marT="0" marB="0" anchor="ctr"/>
                </a:tc>
                <a:extLst>
                  <a:ext uri="{0D108BD9-81ED-4DB2-BD59-A6C34878D82A}">
                    <a16:rowId xmlns:a16="http://schemas.microsoft.com/office/drawing/2014/main" val="2617807597"/>
                  </a:ext>
                </a:extLst>
              </a:tr>
              <a:tr h="721096">
                <a:tc>
                  <a:txBody>
                    <a:bodyPr/>
                    <a:lstStyle/>
                    <a:p>
                      <a:pPr algn="l">
                        <a:lnSpc>
                          <a:spcPct val="150000"/>
                        </a:lnSpc>
                        <a:spcBef>
                          <a:spcPts val="600"/>
                        </a:spcBef>
                        <a:spcAft>
                          <a:spcPts val="600"/>
                        </a:spcAft>
                      </a:pPr>
                      <a:r>
                        <a:rPr lang="zh-CN" sz="2400" kern="100">
                          <a:effectLst/>
                        </a:rPr>
                        <a:t>熊家欣</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algn="l" defTabSz="914400" rtl="0" eaLnBrk="1" latinLnBrk="0" hangingPunct="1">
                        <a:lnSpc>
                          <a:spcPct val="150000"/>
                        </a:lnSpc>
                        <a:spcBef>
                          <a:spcPts val="600"/>
                        </a:spcBef>
                        <a:spcAft>
                          <a:spcPts val="600"/>
                        </a:spcAft>
                      </a:pPr>
                      <a:r>
                        <a:rPr lang="zh-CN" altLang="en-US" sz="2000" kern="100" dirty="0">
                          <a:solidFill>
                            <a:schemeClr val="dk1"/>
                          </a:solidFill>
                          <a:effectLst/>
                          <a:latin typeface="+mn-ea"/>
                          <a:ea typeface="+mn-ea"/>
                          <a:cs typeface="+mn-cs"/>
                        </a:rPr>
                        <a:t>负责验证模型预测结果，总结模型预测成果；</a:t>
                      </a:r>
                      <a:br>
                        <a:rPr lang="zh-CN" altLang="en-US" sz="2000" kern="100" dirty="0">
                          <a:solidFill>
                            <a:schemeClr val="dk1"/>
                          </a:solidFill>
                          <a:effectLst/>
                          <a:latin typeface="+mn-ea"/>
                          <a:ea typeface="+mn-ea"/>
                          <a:cs typeface="+mn-cs"/>
                        </a:rPr>
                      </a:br>
                      <a:r>
                        <a:rPr lang="zh-CN" altLang="en-US" sz="2000" kern="100" dirty="0">
                          <a:solidFill>
                            <a:schemeClr val="dk1"/>
                          </a:solidFill>
                          <a:effectLst/>
                          <a:latin typeface="+mn-ea"/>
                          <a:ea typeface="+mn-ea"/>
                          <a:cs typeface="+mn-cs"/>
                        </a:rPr>
                        <a:t>参与模型设计，并选用</a:t>
                      </a:r>
                      <a:r>
                        <a:rPr lang="en" altLang="zh-CN" sz="2000" kern="100" dirty="0">
                          <a:solidFill>
                            <a:schemeClr val="dk1"/>
                          </a:solidFill>
                          <a:effectLst/>
                          <a:latin typeface="+mn-ea"/>
                          <a:ea typeface="+mn-ea"/>
                          <a:cs typeface="+mn-cs"/>
                        </a:rPr>
                        <a:t>PCA</a:t>
                      </a:r>
                      <a:r>
                        <a:rPr lang="zh-CN" altLang="en-US" sz="2000" kern="100" dirty="0">
                          <a:solidFill>
                            <a:schemeClr val="dk1"/>
                          </a:solidFill>
                          <a:effectLst/>
                          <a:latin typeface="+mn-ea"/>
                          <a:ea typeface="+mn-ea"/>
                          <a:cs typeface="+mn-cs"/>
                        </a:rPr>
                        <a:t>分析数据集特征；</a:t>
                      </a:r>
                      <a:br>
                        <a:rPr lang="zh-CN" altLang="en-US" sz="2000" kern="100" dirty="0">
                          <a:solidFill>
                            <a:schemeClr val="dk1"/>
                          </a:solidFill>
                          <a:effectLst/>
                          <a:latin typeface="+mn-ea"/>
                          <a:ea typeface="+mn-ea"/>
                          <a:cs typeface="+mn-cs"/>
                        </a:rPr>
                      </a:br>
                      <a:r>
                        <a:rPr lang="zh-CN" altLang="en-US" sz="2000" kern="100" dirty="0">
                          <a:solidFill>
                            <a:schemeClr val="dk1"/>
                          </a:solidFill>
                          <a:effectLst/>
                          <a:latin typeface="+mn-ea"/>
                          <a:ea typeface="+mn-ea"/>
                          <a:cs typeface="+mn-cs"/>
                        </a:rPr>
                        <a:t>撰写报告第六、七章内容，进行全文校对；</a:t>
                      </a:r>
                      <a:br>
                        <a:rPr lang="zh-CN" altLang="en-US" sz="2000" kern="100" dirty="0">
                          <a:solidFill>
                            <a:schemeClr val="dk1"/>
                          </a:solidFill>
                          <a:effectLst/>
                          <a:latin typeface="+mn-ea"/>
                          <a:ea typeface="+mn-ea"/>
                          <a:cs typeface="+mn-cs"/>
                        </a:rPr>
                      </a:br>
                      <a:r>
                        <a:rPr lang="zh-CN" altLang="en-US" sz="2000" kern="100" dirty="0">
                          <a:solidFill>
                            <a:schemeClr val="dk1"/>
                          </a:solidFill>
                          <a:effectLst/>
                          <a:latin typeface="+mn-ea"/>
                          <a:ea typeface="+mn-ea"/>
                          <a:cs typeface="+mn-cs"/>
                        </a:rPr>
                        <a:t>制作汇报</a:t>
                      </a:r>
                      <a:r>
                        <a:rPr lang="en" altLang="zh-CN" sz="2000" kern="100" dirty="0">
                          <a:solidFill>
                            <a:schemeClr val="dk1"/>
                          </a:solidFill>
                          <a:effectLst/>
                          <a:latin typeface="+mn-ea"/>
                          <a:ea typeface="+mn-ea"/>
                          <a:cs typeface="+mn-cs"/>
                        </a:rPr>
                        <a:t>PPT</a:t>
                      </a:r>
                      <a:r>
                        <a:rPr lang="zh-CN" altLang="en" sz="2000" kern="100" dirty="0">
                          <a:solidFill>
                            <a:schemeClr val="dk1"/>
                          </a:solidFill>
                          <a:effectLst/>
                          <a:latin typeface="+mn-ea"/>
                          <a:ea typeface="+mn-ea"/>
                          <a:cs typeface="+mn-cs"/>
                        </a:rPr>
                        <a:t>。</a:t>
                      </a:r>
                      <a:endParaRPr lang="zh-CN" altLang="en-US" sz="2000" kern="100" dirty="0">
                        <a:solidFill>
                          <a:schemeClr val="dk1"/>
                        </a:solidFill>
                        <a:effectLst/>
                        <a:latin typeface="+mn-ea"/>
                        <a:ea typeface="+mn-ea"/>
                        <a:cs typeface="+mn-cs"/>
                      </a:endParaRPr>
                    </a:p>
                  </a:txBody>
                  <a:tcPr marL="68580" marR="68580" marT="0" marB="0" anchor="ctr"/>
                </a:tc>
                <a:extLst>
                  <a:ext uri="{0D108BD9-81ED-4DB2-BD59-A6C34878D82A}">
                    <a16:rowId xmlns:a16="http://schemas.microsoft.com/office/drawing/2014/main" val="3397819834"/>
                  </a:ext>
                </a:extLst>
              </a:tr>
            </a:tbl>
          </a:graphicData>
        </a:graphic>
      </p:graphicFrame>
    </p:spTree>
    <p:extLst>
      <p:ext uri="{BB962C8B-B14F-4D97-AF65-F5344CB8AC3E}">
        <p14:creationId xmlns:p14="http://schemas.microsoft.com/office/powerpoint/2010/main" val="3541736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zh-CN" altLang="en-US" dirty="0">
                <a:sym typeface="Arial" panose="020B0604020202020204" pitchFamily="34" charset="0"/>
              </a:rPr>
              <a:t> </a:t>
            </a:r>
            <a:r>
              <a:rPr lang="en-US" altLang="zh-CN" dirty="0">
                <a:sym typeface="Arial" panose="020B0604020202020204" pitchFamily="34" charset="0"/>
              </a:rPr>
              <a:t>5</a:t>
            </a:r>
            <a:r>
              <a:rPr lang="zh-CN" altLang="en-US" dirty="0">
                <a:sym typeface="Arial" panose="020B0604020202020204" pitchFamily="34" charset="0"/>
              </a:rPr>
              <a:t>  结果验证</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30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矩形 3">
            <a:extLst>
              <a:ext uri="{FF2B5EF4-FFF2-40B4-BE49-F238E27FC236}">
                <a16:creationId xmlns:a16="http://schemas.microsoft.com/office/drawing/2014/main" id="{0237A3B0-B704-8B4D-A544-BE495A9888CE}"/>
              </a:ext>
            </a:extLst>
          </p:cNvPr>
          <p:cNvSpPr/>
          <p:nvPr/>
        </p:nvSpPr>
        <p:spPr>
          <a:xfrm>
            <a:off x="759855" y="1345730"/>
            <a:ext cx="9056850" cy="510845"/>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所得部分结果如下：</a:t>
            </a:r>
            <a:endParaRPr lang="en-US" altLang="zh-CN" dirty="0">
              <a:solidFill>
                <a:srgbClr val="000000"/>
              </a:solidFill>
              <a:latin typeface="微软雅黑"/>
              <a:cs typeface="+mn-ea"/>
              <a:sym typeface="Arial" panose="020B0604020202020204" pitchFamily="34" charset="0"/>
            </a:endParaRPr>
          </a:p>
        </p:txBody>
      </p:sp>
      <p:pic>
        <p:nvPicPr>
          <p:cNvPr id="5" name="图片 4">
            <a:extLst>
              <a:ext uri="{FF2B5EF4-FFF2-40B4-BE49-F238E27FC236}">
                <a16:creationId xmlns:a16="http://schemas.microsoft.com/office/drawing/2014/main" id="{003B5937-6491-3541-BE9E-F8FC3AB01059}"/>
              </a:ext>
            </a:extLst>
          </p:cNvPr>
          <p:cNvPicPr>
            <a:picLocks noChangeAspect="1"/>
          </p:cNvPicPr>
          <p:nvPr/>
        </p:nvPicPr>
        <p:blipFill>
          <a:blip r:embed="rId3"/>
          <a:stretch>
            <a:fillRect/>
          </a:stretch>
        </p:blipFill>
        <p:spPr>
          <a:xfrm>
            <a:off x="4235450" y="2059099"/>
            <a:ext cx="3721100" cy="3898900"/>
          </a:xfrm>
          <a:prstGeom prst="rect">
            <a:avLst/>
          </a:prstGeom>
        </p:spPr>
      </p:pic>
    </p:spTree>
    <p:extLst>
      <p:ext uri="{BB962C8B-B14F-4D97-AF65-F5344CB8AC3E}">
        <p14:creationId xmlns:p14="http://schemas.microsoft.com/office/powerpoint/2010/main" val="1076126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zh-CN" altLang="en-US" dirty="0">
                <a:sym typeface="Arial" panose="020B0604020202020204" pitchFamily="34" charset="0"/>
              </a:rPr>
              <a:t> </a:t>
            </a:r>
            <a:r>
              <a:rPr lang="en-US" altLang="zh-CN" dirty="0">
                <a:sym typeface="Arial" panose="020B0604020202020204" pitchFamily="34" charset="0"/>
              </a:rPr>
              <a:t>5</a:t>
            </a:r>
            <a:r>
              <a:rPr lang="zh-CN" altLang="en-US" dirty="0">
                <a:sym typeface="Arial" panose="020B0604020202020204" pitchFamily="34" charset="0"/>
              </a:rPr>
              <a:t>  结果验证</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31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矩形 3">
            <a:extLst>
              <a:ext uri="{FF2B5EF4-FFF2-40B4-BE49-F238E27FC236}">
                <a16:creationId xmlns:a16="http://schemas.microsoft.com/office/drawing/2014/main" id="{0237A3B0-B704-8B4D-A544-BE495A9888CE}"/>
              </a:ext>
            </a:extLst>
          </p:cNvPr>
          <p:cNvSpPr/>
          <p:nvPr/>
        </p:nvSpPr>
        <p:spPr>
          <a:xfrm>
            <a:off x="759855" y="1345730"/>
            <a:ext cx="9056850" cy="510845"/>
          </a:xfrm>
          <a:prstGeom prst="rect">
            <a:avLst/>
          </a:prstGeom>
        </p:spPr>
        <p:txBody>
          <a:bodyPr wrap="square">
            <a:spAutoFit/>
          </a:bodyPr>
          <a:lstStyle/>
          <a:p>
            <a:pPr marL="342900" lvl="0" indent="-342900">
              <a:lnSpc>
                <a:spcPct val="175000"/>
              </a:lnSpc>
              <a:buFont typeface="Wingdings" pitchFamily="2" charset="2"/>
              <a:buChar char="Ø"/>
            </a:pPr>
            <a:r>
              <a:rPr lang="zh-CN" altLang="en-US" dirty="0">
                <a:solidFill>
                  <a:srgbClr val="000000"/>
                </a:solidFill>
                <a:latin typeface="微软雅黑"/>
                <a:cs typeface="+mn-ea"/>
                <a:sym typeface="Arial" panose="020B0604020202020204" pitchFamily="34" charset="0"/>
              </a:rPr>
              <a:t>对于</a:t>
            </a:r>
            <a:r>
              <a:rPr lang="en-US" altLang="zh-CN" dirty="0">
                <a:solidFill>
                  <a:srgbClr val="000000"/>
                </a:solidFill>
                <a:latin typeface="微软雅黑"/>
                <a:cs typeface="+mn-ea"/>
                <a:sym typeface="Arial" panose="020B0604020202020204" pitchFamily="34" charset="0"/>
              </a:rPr>
              <a:t>Accuracy</a:t>
            </a:r>
            <a:r>
              <a:rPr lang="zh-CN" altLang="en-US" dirty="0">
                <a:solidFill>
                  <a:srgbClr val="000000"/>
                </a:solidFill>
                <a:latin typeface="微软雅黑"/>
                <a:cs typeface="+mn-ea"/>
                <a:sym typeface="Arial" panose="020B0604020202020204" pitchFamily="34" charset="0"/>
              </a:rPr>
              <a:t>变量进行分析，使用</a:t>
            </a:r>
            <a:r>
              <a:rPr lang="en-US" altLang="zh-CN" dirty="0">
                <a:solidFill>
                  <a:srgbClr val="000000"/>
                </a:solidFill>
                <a:latin typeface="微软雅黑"/>
                <a:cs typeface="+mn-ea"/>
                <a:sym typeface="Arial" panose="020B0604020202020204" pitchFamily="34" charset="0"/>
              </a:rPr>
              <a:t>Proc</a:t>
            </a:r>
            <a:r>
              <a:rPr lang="zh-CN" altLang="en-US" dirty="0">
                <a:solidFill>
                  <a:srgbClr val="000000"/>
                </a:solidFill>
                <a:latin typeface="微软雅黑"/>
                <a:cs typeface="+mn-ea"/>
                <a:sym typeface="Arial" panose="020B0604020202020204" pitchFamily="34" charset="0"/>
              </a:rPr>
              <a:t> </a:t>
            </a:r>
            <a:r>
              <a:rPr lang="en-US" altLang="zh-CN" dirty="0">
                <a:solidFill>
                  <a:srgbClr val="000000"/>
                </a:solidFill>
                <a:latin typeface="微软雅黑"/>
                <a:cs typeface="+mn-ea"/>
                <a:sym typeface="Arial" panose="020B0604020202020204" pitchFamily="34" charset="0"/>
              </a:rPr>
              <a:t>Means</a:t>
            </a:r>
            <a:r>
              <a:rPr lang="zh-CN" altLang="en-US" dirty="0">
                <a:solidFill>
                  <a:srgbClr val="000000"/>
                </a:solidFill>
                <a:latin typeface="微软雅黑"/>
                <a:cs typeface="+mn-ea"/>
                <a:sym typeface="Arial" panose="020B0604020202020204" pitchFamily="34" charset="0"/>
              </a:rPr>
              <a:t>求其均值与标准差，结果如下：</a:t>
            </a:r>
            <a:endParaRPr lang="en-US" altLang="zh-CN" dirty="0">
              <a:solidFill>
                <a:srgbClr val="000000"/>
              </a:solidFill>
              <a:latin typeface="微软雅黑"/>
              <a:cs typeface="+mn-ea"/>
              <a:sym typeface="Arial" panose="020B0604020202020204" pitchFamily="34" charset="0"/>
            </a:endParaRPr>
          </a:p>
        </p:txBody>
      </p:sp>
      <p:pic>
        <p:nvPicPr>
          <p:cNvPr id="6" name="图片 5">
            <a:extLst>
              <a:ext uri="{FF2B5EF4-FFF2-40B4-BE49-F238E27FC236}">
                <a16:creationId xmlns:a16="http://schemas.microsoft.com/office/drawing/2014/main" id="{14137723-B103-5A4B-B417-F3DC5DC4D5FC}"/>
              </a:ext>
            </a:extLst>
          </p:cNvPr>
          <p:cNvPicPr>
            <a:picLocks noChangeAspect="1"/>
          </p:cNvPicPr>
          <p:nvPr/>
        </p:nvPicPr>
        <p:blipFill>
          <a:blip r:embed="rId3"/>
          <a:stretch>
            <a:fillRect/>
          </a:stretch>
        </p:blipFill>
        <p:spPr>
          <a:xfrm>
            <a:off x="3295752" y="2537674"/>
            <a:ext cx="5600495" cy="1782651"/>
          </a:xfrm>
          <a:prstGeom prst="rect">
            <a:avLst/>
          </a:prstGeom>
        </p:spPr>
      </p:pic>
    </p:spTree>
    <p:extLst>
      <p:ext uri="{BB962C8B-B14F-4D97-AF65-F5344CB8AC3E}">
        <p14:creationId xmlns:p14="http://schemas.microsoft.com/office/powerpoint/2010/main" val="252439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2" name="文本框 1">
            <a:extLst>
              <a:ext uri="{FF2B5EF4-FFF2-40B4-BE49-F238E27FC236}">
                <a16:creationId xmlns:a16="http://schemas.microsoft.com/office/drawing/2014/main" id="{7972417E-4CE9-4846-ACDE-C356B215E01E}"/>
              </a:ext>
            </a:extLst>
          </p:cNvPr>
          <p:cNvSpPr txBox="1"/>
          <p:nvPr/>
        </p:nvSpPr>
        <p:spPr>
          <a:xfrm>
            <a:off x="2049285" y="2275084"/>
            <a:ext cx="8093428" cy="923330"/>
          </a:xfrm>
          <a:prstGeom prst="rect">
            <a:avLst/>
          </a:prstGeom>
          <a:noFill/>
        </p:spPr>
        <p:txBody>
          <a:bodyPr wrap="square" rtlCol="0">
            <a:spAutoFit/>
          </a:bodyPr>
          <a:lstStyle/>
          <a:p>
            <a:pPr algn="ctr"/>
            <a:r>
              <a:rPr lang="zh-CN" altLang="en-US" sz="5400" b="1" spc="300"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感谢聆听</a:t>
            </a:r>
          </a:p>
        </p:txBody>
      </p:sp>
      <p:sp>
        <p:nvSpPr>
          <p:cNvPr id="70" name="矩形 69">
            <a:extLst>
              <a:ext uri="{FF2B5EF4-FFF2-40B4-BE49-F238E27FC236}">
                <a16:creationId xmlns:a16="http://schemas.microsoft.com/office/drawing/2014/main" id="{035ABD15-7345-F640-8759-597452622943}"/>
              </a:ext>
            </a:extLst>
          </p:cNvPr>
          <p:cNvSpPr/>
          <p:nvPr/>
        </p:nvSpPr>
        <p:spPr>
          <a:xfrm>
            <a:off x="4373412" y="3429000"/>
            <a:ext cx="3445174" cy="1002582"/>
          </a:xfrm>
          <a:prstGeom prst="rect">
            <a:avLst/>
          </a:prstGeom>
        </p:spPr>
        <p:txBody>
          <a:bodyPr wrap="none">
            <a:spAutoFit/>
          </a:bodyPr>
          <a:lstStyle/>
          <a:p>
            <a:pPr algn="ctr">
              <a:lnSpc>
                <a:spcPct val="130000"/>
              </a:lnSpc>
            </a:pPr>
            <a:r>
              <a:rPr lang="zh-CN" altLang="en-US" sz="2400" dirty="0">
                <a:latin typeface="+mj-lt"/>
                <a:ea typeface="FangSong" panose="02010609060101010101" pitchFamily="49" charset="-122"/>
                <a:cs typeface="+mn-ea"/>
                <a:sym typeface="Arial" panose="020B0604020202020204" pitchFamily="34" charset="0"/>
              </a:rPr>
              <a:t>熊家欣</a:t>
            </a:r>
            <a:endParaRPr lang="en-US" altLang="zh-CN" sz="2400" dirty="0">
              <a:latin typeface="+mj-lt"/>
              <a:ea typeface="FangSong" panose="02010609060101010101" pitchFamily="49" charset="-122"/>
              <a:cs typeface="+mn-ea"/>
              <a:sym typeface="Arial" panose="020B0604020202020204" pitchFamily="34" charset="0"/>
            </a:endParaRPr>
          </a:p>
          <a:p>
            <a:pPr algn="ctr">
              <a:lnSpc>
                <a:spcPct val="130000"/>
              </a:lnSpc>
            </a:pPr>
            <a:r>
              <a:rPr lang="en-US" altLang="zh-CN" sz="2400" dirty="0" err="1">
                <a:latin typeface="+mj-lt"/>
                <a:ea typeface="FangSong" panose="02010609060101010101" pitchFamily="49" charset="-122"/>
                <a:cs typeface="+mn-ea"/>
                <a:sym typeface="Arial" panose="020B0604020202020204" pitchFamily="34" charset="0"/>
              </a:rPr>
              <a:t>xiongjiaxin@pku.edu.cn</a:t>
            </a:r>
            <a:endParaRPr lang="zh-CN" altLang="en-US" sz="2400" dirty="0">
              <a:latin typeface="+mj-lt"/>
              <a:ea typeface="FangSong" panose="02010609060101010101" pitchFamily="49" charset="-122"/>
            </a:endParaRPr>
          </a:p>
        </p:txBody>
      </p:sp>
      <p:sp>
        <p:nvSpPr>
          <p:cNvPr id="4" name="矩形 3">
            <a:extLst>
              <a:ext uri="{FF2B5EF4-FFF2-40B4-BE49-F238E27FC236}">
                <a16:creationId xmlns:a16="http://schemas.microsoft.com/office/drawing/2014/main" id="{3A2457E2-88A8-8745-A7E1-73C8E5C1A42D}"/>
              </a:ext>
            </a:extLst>
          </p:cNvPr>
          <p:cNvSpPr/>
          <p:nvPr/>
        </p:nvSpPr>
        <p:spPr>
          <a:xfrm>
            <a:off x="5047476" y="4519298"/>
            <a:ext cx="2097049" cy="369332"/>
          </a:xfrm>
          <a:prstGeom prst="rect">
            <a:avLst/>
          </a:prstGeom>
        </p:spPr>
        <p:txBody>
          <a:bodyPr wrap="none">
            <a:spAutoFit/>
          </a:bodyPr>
          <a:lstStyle/>
          <a:p>
            <a:pPr algn="ctr"/>
            <a:r>
              <a:rPr lang="en-US" altLang="zh-CN" dirty="0">
                <a:solidFill>
                  <a:schemeClr val="accent5"/>
                </a:solidFill>
                <a:latin typeface="PingFang SC" panose="020B0400000000000000" pitchFamily="34" charset="-122"/>
                <a:ea typeface="PingFang SC" panose="020B0400000000000000" pitchFamily="34" charset="-122"/>
              </a:rPr>
              <a:t>©2021</a:t>
            </a:r>
            <a:r>
              <a:rPr lang="zh-CN" altLang="en-US" dirty="0">
                <a:solidFill>
                  <a:schemeClr val="accent5"/>
                </a:solidFill>
                <a:latin typeface="PingFang SC" panose="020B0400000000000000" pitchFamily="34" charset="-122"/>
                <a:ea typeface="PingFang SC" panose="020B0400000000000000" pitchFamily="34" charset="-122"/>
              </a:rPr>
              <a:t> </a:t>
            </a:r>
            <a:r>
              <a:rPr lang="en-US" altLang="zh-CN" dirty="0" err="1">
                <a:solidFill>
                  <a:schemeClr val="accent5"/>
                </a:solidFill>
                <a:latin typeface="PingFang SC" panose="020B0400000000000000" pitchFamily="34" charset="-122"/>
                <a:ea typeface="PingFang SC" panose="020B0400000000000000" pitchFamily="34" charset="-122"/>
              </a:rPr>
              <a:t>CeliaXiong</a:t>
            </a:r>
            <a:endParaRPr lang="zh-CN" altLang="en-US" dirty="0">
              <a:solidFill>
                <a:schemeClr val="accent5"/>
              </a:solidFill>
            </a:endParaRPr>
          </a:p>
        </p:txBody>
      </p:sp>
    </p:spTree>
    <p:extLst>
      <p:ext uri="{BB962C8B-B14F-4D97-AF65-F5344CB8AC3E}">
        <p14:creationId xmlns:p14="http://schemas.microsoft.com/office/powerpoint/2010/main" val="958725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pic>
        <p:nvPicPr>
          <p:cNvPr id="3" name="图片 2">
            <a:extLst>
              <a:ext uri="{FF2B5EF4-FFF2-40B4-BE49-F238E27FC236}">
                <a16:creationId xmlns:a16="http://schemas.microsoft.com/office/drawing/2014/main" id="{343C419D-7581-AE43-8555-1998953297D5}"/>
              </a:ext>
            </a:extLst>
          </p:cNvPr>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3006195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9318457" cy="1200329"/>
          </a:xfrm>
          <a:prstGeom prst="rect">
            <a:avLst/>
          </a:prstGeom>
          <a:noFill/>
        </p:spPr>
        <p:txBody>
          <a:bodyPr wrap="square" rtlCol="0">
            <a:spAutoFit/>
          </a:bodyPr>
          <a:lstStyle/>
          <a:p>
            <a:r>
              <a:rPr lang="zh-CN" altLang="en-US" sz="7200" dirty="0">
                <a:sym typeface="Arial" panose="020B0604020202020204" pitchFamily="34" charset="0"/>
              </a:rPr>
              <a:t>项目背景</a:t>
            </a: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61764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ormAutofit/>
          </a:bodyPr>
          <a:lstStyle/>
          <a:p>
            <a:r>
              <a:rPr lang="en-US" altLang="zh-CN" dirty="0">
                <a:sym typeface="Arial" panose="020B0604020202020204" pitchFamily="34" charset="0"/>
              </a:rPr>
              <a:t>1</a:t>
            </a:r>
            <a:r>
              <a:rPr lang="zh-CN" altLang="en-US" dirty="0">
                <a:sym typeface="Arial" panose="020B0604020202020204" pitchFamily="34" charset="0"/>
              </a:rPr>
              <a:t>  项目背景</a:t>
            </a:r>
          </a:p>
        </p:txBody>
      </p:sp>
      <p:sp>
        <p:nvSpPr>
          <p:cNvPr id="2" name="灯片编号占位符 1">
            <a:extLst>
              <a:ext uri="{FF2B5EF4-FFF2-40B4-BE49-F238E27FC236}">
                <a16:creationId xmlns:a16="http://schemas.microsoft.com/office/drawing/2014/main" id="{F20987FE-20DA-4013-BA0C-394D9A5D3901}"/>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a:extLst>
              <a:ext uri="{FF2B5EF4-FFF2-40B4-BE49-F238E27FC236}">
                <a16:creationId xmlns:a16="http://schemas.microsoft.com/office/drawing/2014/main" id="{66BEC689-69A8-9B41-9F96-866334948B3B}"/>
              </a:ext>
            </a:extLst>
          </p:cNvPr>
          <p:cNvSpPr txBox="1"/>
          <p:nvPr/>
        </p:nvSpPr>
        <p:spPr>
          <a:xfrm>
            <a:off x="852821" y="1265234"/>
            <a:ext cx="10896170" cy="4923848"/>
          </a:xfrm>
          <a:prstGeom prst="rect">
            <a:avLst/>
          </a:prstGeom>
          <a:noFill/>
        </p:spPr>
        <p:txBody>
          <a:bodyPr wrap="square" rtlCol="0">
            <a:spAutoFit/>
          </a:bodyPr>
          <a:lstStyle/>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让一个购房者选购他们心目中理想的房子，他们可能不会喜欢那些位于地下室或者顶层的住房，也不会喜欢靠近铁路或是城市边缘的房子。但观测数据证明，多种变量可能对房屋的最终成交价格产生巨大影响。</a:t>
            </a:r>
            <a:endParaRPr lang="en-US" altLang="zh-CN" sz="2000" dirty="0">
              <a:latin typeface="+mj-ea"/>
              <a:ea typeface="+mj-ea"/>
              <a:cs typeface="+mn-ea"/>
              <a:sym typeface="Arial" panose="020B0604020202020204" pitchFamily="34" charset="0"/>
            </a:endParaRPr>
          </a:p>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本项目将根据给定的训练数据集中提供的</a:t>
            </a:r>
            <a:r>
              <a:rPr lang="en-US" altLang="zh-CN" sz="2000" dirty="0">
                <a:latin typeface="+mj-ea"/>
                <a:ea typeface="+mj-ea"/>
                <a:cs typeface="+mn-ea"/>
                <a:sym typeface="Arial" panose="020B0604020202020204" pitchFamily="34" charset="0"/>
              </a:rPr>
              <a:t>79</a:t>
            </a:r>
            <a:r>
              <a:rPr lang="zh-CN" altLang="en-US" sz="2000" dirty="0">
                <a:latin typeface="+mj-ea"/>
                <a:ea typeface="+mj-ea"/>
                <a:cs typeface="+mn-ea"/>
                <a:sym typeface="Arial" panose="020B0604020202020204" pitchFamily="34" charset="0"/>
              </a:rPr>
              <a:t>个解释变量所描述的爱荷华州艾姆斯市住宅的多个特征，建立多元回归模型，预测测试集中给出的每个住宅的最终价格。</a:t>
            </a:r>
            <a:endParaRPr lang="en-US" altLang="zh-CN" sz="1600" dirty="0">
              <a:latin typeface="+mj-ea"/>
              <a:ea typeface="+mj-ea"/>
              <a:cs typeface="+mn-ea"/>
              <a:sym typeface="Arial" panose="020B0604020202020204" pitchFamily="34" charset="0"/>
            </a:endParaRPr>
          </a:p>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本项目主要用到的数据分析工具为</a:t>
            </a:r>
            <a:r>
              <a:rPr lang="en-US" altLang="zh-CN" sz="2000" dirty="0">
                <a:latin typeface="+mj-ea"/>
                <a:ea typeface="+mj-ea"/>
                <a:cs typeface="+mn-ea"/>
                <a:sym typeface="Arial" panose="020B0604020202020204" pitchFamily="34" charset="0"/>
              </a:rPr>
              <a:t>SAS</a:t>
            </a:r>
            <a:r>
              <a:rPr lang="zh-CN" altLang="en-US" sz="2000" dirty="0">
                <a:latin typeface="+mj-ea"/>
                <a:ea typeface="+mj-ea"/>
                <a:cs typeface="+mn-ea"/>
                <a:sym typeface="Arial" panose="020B0604020202020204" pitchFamily="34" charset="0"/>
              </a:rPr>
              <a:t>，</a:t>
            </a:r>
            <a:r>
              <a:rPr lang="en-US" altLang="zh-CN" sz="2000" dirty="0">
                <a:latin typeface="+mj-ea"/>
                <a:ea typeface="+mj-ea"/>
                <a:cs typeface="+mn-ea"/>
                <a:sym typeface="Arial" panose="020B0604020202020204" pitchFamily="34" charset="0"/>
              </a:rPr>
              <a:t>SAS</a:t>
            </a:r>
            <a:r>
              <a:rPr lang="zh-CN" altLang="en-US" sz="2000" dirty="0">
                <a:latin typeface="+mj-ea"/>
                <a:ea typeface="+mj-ea"/>
                <a:cs typeface="+mn-ea"/>
                <a:sym typeface="Arial" panose="020B0604020202020204" pitchFamily="34" charset="0"/>
              </a:rPr>
              <a:t>（全称</a:t>
            </a:r>
            <a:r>
              <a:rPr lang="en-US" altLang="zh-CN" sz="2000" dirty="0">
                <a:latin typeface="+mj-ea"/>
                <a:ea typeface="+mj-ea"/>
                <a:cs typeface="+mn-ea"/>
                <a:sym typeface="Arial" panose="020B0604020202020204" pitchFamily="34" charset="0"/>
              </a:rPr>
              <a:t>STATISTICAL ANALYSIS SYSTEM</a:t>
            </a:r>
            <a:r>
              <a:rPr lang="zh-CN" altLang="en-US" sz="2000" dirty="0">
                <a:latin typeface="+mj-ea"/>
                <a:ea typeface="+mj-ea"/>
                <a:cs typeface="+mn-ea"/>
                <a:sym typeface="Arial" panose="020B0604020202020204" pitchFamily="34" charset="0"/>
              </a:rPr>
              <a:t>，简称</a:t>
            </a:r>
            <a:r>
              <a:rPr lang="en-US" altLang="zh-CN" sz="2000" dirty="0">
                <a:latin typeface="+mj-ea"/>
                <a:ea typeface="+mj-ea"/>
                <a:cs typeface="+mn-ea"/>
                <a:sym typeface="Arial" panose="020B0604020202020204" pitchFamily="34" charset="0"/>
              </a:rPr>
              <a:t>SAS</a:t>
            </a:r>
            <a:r>
              <a:rPr lang="zh-CN" altLang="en-US" sz="2000" dirty="0">
                <a:latin typeface="+mj-ea"/>
                <a:ea typeface="+mj-ea"/>
                <a:cs typeface="+mn-ea"/>
                <a:sym typeface="Arial" panose="020B0604020202020204" pitchFamily="34" charset="0"/>
              </a:rPr>
              <a:t>）是全球最大的私营软件公司之一，是由美国北卡罗来纳州立大学</a:t>
            </a:r>
            <a:r>
              <a:rPr lang="en-US" altLang="zh-CN" sz="2000" dirty="0">
                <a:latin typeface="+mj-ea"/>
                <a:ea typeface="+mj-ea"/>
                <a:cs typeface="+mn-ea"/>
                <a:sym typeface="Arial" panose="020B0604020202020204" pitchFamily="34" charset="0"/>
              </a:rPr>
              <a:t>1966</a:t>
            </a:r>
            <a:r>
              <a:rPr lang="zh-CN" altLang="en-US" sz="2000" dirty="0">
                <a:latin typeface="+mj-ea"/>
                <a:ea typeface="+mj-ea"/>
                <a:cs typeface="+mn-ea"/>
                <a:sym typeface="Arial" panose="020B0604020202020204" pitchFamily="34" charset="0"/>
              </a:rPr>
              <a:t>年开发的统计分析软件。</a:t>
            </a:r>
            <a:r>
              <a:rPr lang="en-US" altLang="zh-CN" sz="2000" dirty="0">
                <a:latin typeface="+mj-ea"/>
                <a:ea typeface="+mj-ea"/>
                <a:cs typeface="+mn-ea"/>
                <a:sym typeface="Arial" panose="020B0604020202020204" pitchFamily="34" charset="0"/>
              </a:rPr>
              <a:t>SAS</a:t>
            </a:r>
            <a:r>
              <a:rPr lang="zh-CN" altLang="en-US" sz="2000" dirty="0">
                <a:latin typeface="+mj-ea"/>
                <a:ea typeface="+mj-ea"/>
                <a:cs typeface="+mn-ea"/>
                <a:sym typeface="Arial" panose="020B0604020202020204" pitchFamily="34" charset="0"/>
              </a:rPr>
              <a:t>的引入和应用，将为本项目的具体实施带来巨大便利。</a:t>
            </a:r>
            <a:endParaRPr lang="en-US" altLang="zh-CN" sz="2000" dirty="0">
              <a:latin typeface="+mj-ea"/>
              <a:ea typeface="+mj-ea"/>
              <a:cs typeface="+mn-ea"/>
              <a:sym typeface="Arial" panose="020B0604020202020204" pitchFamily="34" charset="0"/>
            </a:endParaRPr>
          </a:p>
        </p:txBody>
      </p:sp>
    </p:spTree>
    <p:extLst>
      <p:ext uri="{BB962C8B-B14F-4D97-AF65-F5344CB8AC3E}">
        <p14:creationId xmlns:p14="http://schemas.microsoft.com/office/powerpoint/2010/main" val="335471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10360455" cy="1107996"/>
          </a:xfrm>
          <a:prstGeom prst="rect">
            <a:avLst/>
          </a:prstGeom>
          <a:noFill/>
        </p:spPr>
        <p:txBody>
          <a:bodyPr wrap="square" rtlCol="0">
            <a:spAutoFit/>
          </a:bodyPr>
          <a:lstStyle/>
          <a:p>
            <a:r>
              <a:rPr lang="zh-CN" altLang="en-US" sz="6600" dirty="0">
                <a:sym typeface="Arial" panose="020B0604020202020204" pitchFamily="34" charset="0"/>
              </a:rPr>
              <a:t>数据处理</a:t>
            </a: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864955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4C4F-D998-2D4C-B673-B5C097D6ABAD}"/>
              </a:ext>
            </a:extLst>
          </p:cNvPr>
          <p:cNvSpPr>
            <a:spLocks noGrp="1"/>
          </p:cNvSpPr>
          <p:nvPr>
            <p:ph type="title"/>
          </p:nvPr>
        </p:nvSpPr>
        <p:spPr/>
        <p:txBody>
          <a:bodyPr>
            <a:normAutofit/>
          </a:bodyPr>
          <a:lstStyle/>
          <a:p>
            <a:r>
              <a:rPr lang="en-US" altLang="zh-CN" dirty="0">
                <a:sym typeface="Arial" panose="020B0604020202020204" pitchFamily="34" charset="0"/>
              </a:rPr>
              <a:t>2</a:t>
            </a:r>
            <a:r>
              <a:rPr lang="zh-CN" altLang="en-US" dirty="0">
                <a:sym typeface="Arial" panose="020B0604020202020204" pitchFamily="34" charset="0"/>
              </a:rPr>
              <a:t>  数据处理</a:t>
            </a:r>
            <a:endParaRPr kumimoji="1" lang="zh-CN" altLang="en-US" dirty="0"/>
          </a:p>
        </p:txBody>
      </p:sp>
      <p:sp>
        <p:nvSpPr>
          <p:cNvPr id="3" name="灯片编号占位符 2">
            <a:extLst>
              <a:ext uri="{FF2B5EF4-FFF2-40B4-BE49-F238E27FC236}">
                <a16:creationId xmlns:a16="http://schemas.microsoft.com/office/drawing/2014/main" id="{8C35BD2D-8251-A643-8535-1D077666991C}"/>
              </a:ext>
            </a:extLst>
          </p:cNvPr>
          <p:cNvSpPr>
            <a:spLocks noGrp="1"/>
          </p:cNvSpPr>
          <p:nvPr>
            <p:ph type="sldNum" sz="quarter" idx="4"/>
          </p:nvPr>
        </p:nvSpPr>
        <p:spPr>
          <a:xfrm>
            <a:off x="8556086" y="6503352"/>
            <a:ext cx="2743200" cy="292196"/>
          </a:xfrm>
        </p:spPr>
        <p:txBody>
          <a:bodyPr/>
          <a:lstStyle/>
          <a:p>
            <a:r>
              <a:rPr lang="en-US" altLang="zh-CN" dirty="0"/>
              <a:t>&lt; </a:t>
            </a:r>
            <a:fld id="{A548B57D-AE10-4CF7-A9DF-59FEFA91B28E}" type="slidenum">
              <a:rPr lang="zh-CN" altLang="en-US" smtClean="0"/>
              <a:pPr/>
              <a:t>7</a:t>
            </a:fld>
            <a:r>
              <a:rPr lang="zh-CN" altLang="en-US" dirty="0"/>
              <a:t> </a:t>
            </a:r>
            <a:r>
              <a:rPr lang="en-US" altLang="zh-CN" dirty="0"/>
              <a:t>&gt;</a:t>
            </a:r>
            <a:endParaRPr lang="zh-CN" altLang="en-US" dirty="0"/>
          </a:p>
        </p:txBody>
      </p:sp>
      <p:graphicFrame>
        <p:nvGraphicFramePr>
          <p:cNvPr id="6" name="图示 5">
            <a:extLst>
              <a:ext uri="{FF2B5EF4-FFF2-40B4-BE49-F238E27FC236}">
                <a16:creationId xmlns:a16="http://schemas.microsoft.com/office/drawing/2014/main" id="{C9035BE2-FE28-B243-BD6E-ABE39EBA40EB}"/>
              </a:ext>
            </a:extLst>
          </p:cNvPr>
          <p:cNvGraphicFramePr/>
          <p:nvPr>
            <p:extLst>
              <p:ext uri="{D42A27DB-BD31-4B8C-83A1-F6EECF244321}">
                <p14:modId xmlns:p14="http://schemas.microsoft.com/office/powerpoint/2010/main" val="659303377"/>
              </p:ext>
            </p:extLst>
          </p:nvPr>
        </p:nvGraphicFramePr>
        <p:xfrm>
          <a:off x="1509690" y="590474"/>
          <a:ext cx="9172620" cy="5966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206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4C4F-D998-2D4C-B673-B5C097D6ABAD}"/>
              </a:ext>
            </a:extLst>
          </p:cNvPr>
          <p:cNvSpPr>
            <a:spLocks noGrp="1"/>
          </p:cNvSpPr>
          <p:nvPr>
            <p:ph type="title"/>
          </p:nvPr>
        </p:nvSpPr>
        <p:spPr/>
        <p:txBody>
          <a:bodyPr>
            <a:normAutofit/>
          </a:bodyPr>
          <a:lstStyle/>
          <a:p>
            <a:r>
              <a:rPr lang="en-US" altLang="zh-CN" dirty="0">
                <a:sym typeface="Arial" panose="020B0604020202020204" pitchFamily="34" charset="0"/>
              </a:rPr>
              <a:t>2.1</a:t>
            </a:r>
            <a:r>
              <a:rPr lang="zh-CN" altLang="en-US" dirty="0">
                <a:sym typeface="Arial" panose="020B0604020202020204" pitchFamily="34" charset="0"/>
              </a:rPr>
              <a:t>  数据来源</a:t>
            </a:r>
            <a:endParaRPr kumimoji="1" lang="zh-CN" altLang="en-US" dirty="0"/>
          </a:p>
        </p:txBody>
      </p:sp>
      <p:sp>
        <p:nvSpPr>
          <p:cNvPr id="3" name="灯片编号占位符 2">
            <a:extLst>
              <a:ext uri="{FF2B5EF4-FFF2-40B4-BE49-F238E27FC236}">
                <a16:creationId xmlns:a16="http://schemas.microsoft.com/office/drawing/2014/main" id="{8C35BD2D-8251-A643-8535-1D077666991C}"/>
              </a:ext>
            </a:extLst>
          </p:cNvPr>
          <p:cNvSpPr>
            <a:spLocks noGrp="1"/>
          </p:cNvSpPr>
          <p:nvPr>
            <p:ph type="sldNum" sz="quarter" idx="4"/>
          </p:nvPr>
        </p:nvSpPr>
        <p:spPr>
          <a:xfrm>
            <a:off x="8556086" y="6503352"/>
            <a:ext cx="2743200" cy="292196"/>
          </a:xfrm>
        </p:spPr>
        <p:txBody>
          <a:bodyPr/>
          <a:lstStyle/>
          <a:p>
            <a:r>
              <a:rPr lang="en-US" altLang="zh-CN"/>
              <a:t>&lt; </a:t>
            </a:r>
            <a:fld id="{A548B57D-AE10-4CF7-A9DF-59FEFA91B28E}" type="slidenum">
              <a:rPr lang="zh-CN" altLang="en-US" smtClean="0"/>
              <a:pPr/>
              <a:t>8</a:t>
            </a:fld>
            <a:r>
              <a:rPr lang="zh-CN" altLang="en-US"/>
              <a:t> </a:t>
            </a:r>
            <a:r>
              <a:rPr lang="en-US" altLang="zh-CN"/>
              <a:t>&gt;</a:t>
            </a:r>
            <a:endParaRPr lang="zh-CN" altLang="en-US" dirty="0"/>
          </a:p>
        </p:txBody>
      </p:sp>
      <p:sp>
        <p:nvSpPr>
          <p:cNvPr id="24" name="文本框 23">
            <a:extLst>
              <a:ext uri="{FF2B5EF4-FFF2-40B4-BE49-F238E27FC236}">
                <a16:creationId xmlns:a16="http://schemas.microsoft.com/office/drawing/2014/main" id="{950DA88E-814B-224D-B619-088AC7D7664A}"/>
              </a:ext>
            </a:extLst>
          </p:cNvPr>
          <p:cNvSpPr txBox="1"/>
          <p:nvPr/>
        </p:nvSpPr>
        <p:spPr>
          <a:xfrm>
            <a:off x="852821" y="1265234"/>
            <a:ext cx="10896170" cy="5065554"/>
          </a:xfrm>
          <a:prstGeom prst="rect">
            <a:avLst/>
          </a:prstGeom>
          <a:noFill/>
        </p:spPr>
        <p:txBody>
          <a:bodyPr wrap="square" rtlCol="0">
            <a:spAutoFit/>
          </a:bodyPr>
          <a:lstStyle/>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本项目采用由</a:t>
            </a:r>
            <a:r>
              <a:rPr lang="en" altLang="zh-CN" sz="2000" dirty="0">
                <a:latin typeface="+mj-ea"/>
                <a:ea typeface="+mj-ea"/>
                <a:cs typeface="+mn-ea"/>
                <a:sym typeface="Arial" panose="020B0604020202020204" pitchFamily="34" charset="0"/>
              </a:rPr>
              <a:t>Dean De Cock</a:t>
            </a:r>
            <a:r>
              <a:rPr lang="zh-CN" altLang="en-US" sz="2000" dirty="0">
                <a:latin typeface="+mj-ea"/>
                <a:ea typeface="+mj-ea"/>
                <a:cs typeface="+mn-ea"/>
                <a:sym typeface="Arial" panose="020B0604020202020204" pitchFamily="34" charset="0"/>
              </a:rPr>
              <a:t>收集整理的艾姆斯住房数据集，该数据集使用</a:t>
            </a:r>
            <a:r>
              <a:rPr lang="en-US" altLang="zh-CN" sz="2000" dirty="0">
                <a:latin typeface="+mj-ea"/>
                <a:ea typeface="+mj-ea"/>
                <a:cs typeface="+mn-ea"/>
                <a:sym typeface="Arial" panose="020B0604020202020204" pitchFamily="34" charset="0"/>
              </a:rPr>
              <a:t>79</a:t>
            </a:r>
            <a:r>
              <a:rPr lang="zh-CN" altLang="en-US" sz="2000" dirty="0">
                <a:latin typeface="+mj-ea"/>
                <a:ea typeface="+mj-ea"/>
                <a:cs typeface="+mn-ea"/>
                <a:sym typeface="Arial" panose="020B0604020202020204" pitchFamily="34" charset="0"/>
              </a:rPr>
              <a:t>个特征描述了爱荷华州艾姆斯市住宅信息，以及房屋的具体售价。</a:t>
            </a:r>
            <a:endParaRPr lang="en-US" altLang="zh-CN" sz="2000" dirty="0">
              <a:latin typeface="+mj-ea"/>
              <a:ea typeface="+mj-ea"/>
              <a:cs typeface="+mn-ea"/>
              <a:sym typeface="Arial" panose="020B0604020202020204" pitchFamily="34" charset="0"/>
            </a:endParaRPr>
          </a:p>
          <a:p>
            <a:pPr marL="342900" indent="-342900">
              <a:lnSpc>
                <a:spcPct val="200000"/>
              </a:lnSpc>
              <a:buFont typeface="Wingdings" pitchFamily="2" charset="2"/>
              <a:buChar char="Ø"/>
            </a:pPr>
            <a:r>
              <a:rPr lang="zh-CN" altLang="en-US" sz="2000" dirty="0">
                <a:latin typeface="+mj-ea"/>
                <a:ea typeface="+mj-ea"/>
                <a:cs typeface="+mn-ea"/>
                <a:sym typeface="Arial" panose="020B0604020202020204" pitchFamily="34" charset="0"/>
              </a:rPr>
              <a:t>在</a:t>
            </a:r>
            <a:r>
              <a:rPr lang="en-US" altLang="zh-CN" sz="2000" dirty="0">
                <a:latin typeface="+mj-ea"/>
                <a:ea typeface="+mj-ea"/>
                <a:cs typeface="+mn-ea"/>
                <a:sym typeface="Arial" panose="020B0604020202020204" pitchFamily="34" charset="0"/>
              </a:rPr>
              <a:t>Kaggle</a:t>
            </a:r>
            <a:r>
              <a:rPr lang="zh-CN" altLang="en-US" sz="2000" dirty="0">
                <a:latin typeface="+mj-ea"/>
                <a:ea typeface="+mj-ea"/>
                <a:cs typeface="+mn-ea"/>
                <a:sym typeface="Arial" panose="020B0604020202020204" pitchFamily="34" charset="0"/>
              </a:rPr>
              <a:t>竞赛官网可以下载完整的数据集，其中包括以下四个文件：</a:t>
            </a:r>
          </a:p>
          <a:p>
            <a:pPr marL="800100" lvl="1" indent="-342900">
              <a:lnSpc>
                <a:spcPct val="200000"/>
              </a:lnSpc>
              <a:buFont typeface="Wingdings" pitchFamily="2" charset="2"/>
              <a:buChar char="Ø"/>
            </a:pPr>
            <a:r>
              <a:rPr lang="en-US" altLang="zh-CN" dirty="0" err="1">
                <a:latin typeface="+mj-ea"/>
                <a:ea typeface="+mj-ea"/>
                <a:cs typeface="+mn-ea"/>
                <a:sym typeface="Arial" panose="020B0604020202020204" pitchFamily="34" charset="0"/>
              </a:rPr>
              <a:t>train.csv</a:t>
            </a:r>
            <a:r>
              <a:rPr lang="en-US" altLang="zh-CN" dirty="0">
                <a:latin typeface="+mj-ea"/>
                <a:ea typeface="+mj-ea"/>
                <a:cs typeface="+mn-ea"/>
                <a:sym typeface="Arial" panose="020B0604020202020204" pitchFamily="34" charset="0"/>
              </a:rPr>
              <a:t> – </a:t>
            </a:r>
            <a:r>
              <a:rPr lang="zh-CN" altLang="en-US" dirty="0">
                <a:latin typeface="+mj-ea"/>
                <a:ea typeface="+mj-ea"/>
                <a:cs typeface="+mn-ea"/>
                <a:sym typeface="Arial" panose="020B0604020202020204" pitchFamily="34" charset="0"/>
              </a:rPr>
              <a:t>训练集</a:t>
            </a:r>
            <a:endParaRPr lang="en-US" altLang="zh-CN" dirty="0">
              <a:latin typeface="+mj-ea"/>
              <a:ea typeface="+mj-ea"/>
              <a:cs typeface="+mn-ea"/>
              <a:sym typeface="Arial" panose="020B0604020202020204" pitchFamily="34" charset="0"/>
            </a:endParaRPr>
          </a:p>
          <a:p>
            <a:pPr marL="800100" lvl="1" indent="-342900">
              <a:lnSpc>
                <a:spcPct val="200000"/>
              </a:lnSpc>
              <a:buFont typeface="Wingdings" pitchFamily="2" charset="2"/>
              <a:buChar char="Ø"/>
            </a:pPr>
            <a:r>
              <a:rPr lang="en-US" altLang="zh-CN" dirty="0" err="1">
                <a:latin typeface="+mj-ea"/>
                <a:ea typeface="+mj-ea"/>
                <a:cs typeface="+mn-ea"/>
                <a:sym typeface="Arial" panose="020B0604020202020204" pitchFamily="34" charset="0"/>
              </a:rPr>
              <a:t>test.csv</a:t>
            </a:r>
            <a:r>
              <a:rPr lang="en-US" altLang="zh-CN" dirty="0">
                <a:latin typeface="+mj-ea"/>
                <a:ea typeface="+mj-ea"/>
                <a:cs typeface="+mn-ea"/>
                <a:sym typeface="Arial" panose="020B0604020202020204" pitchFamily="34" charset="0"/>
              </a:rPr>
              <a:t> – </a:t>
            </a:r>
            <a:r>
              <a:rPr lang="zh-CN" altLang="en-US" dirty="0">
                <a:latin typeface="+mj-ea"/>
                <a:ea typeface="+mj-ea"/>
                <a:cs typeface="+mn-ea"/>
                <a:sym typeface="Arial" panose="020B0604020202020204" pitchFamily="34" charset="0"/>
              </a:rPr>
              <a:t>测试集</a:t>
            </a:r>
          </a:p>
          <a:p>
            <a:pPr marL="800100" lvl="1" indent="-342900">
              <a:lnSpc>
                <a:spcPct val="200000"/>
              </a:lnSpc>
              <a:buFont typeface="Wingdings" pitchFamily="2" charset="2"/>
              <a:buChar char="Ø"/>
            </a:pPr>
            <a:r>
              <a:rPr lang="en-US" altLang="zh-CN" dirty="0" err="1">
                <a:latin typeface="+mj-ea"/>
                <a:ea typeface="+mj-ea"/>
                <a:cs typeface="+mn-ea"/>
                <a:sym typeface="Arial" panose="020B0604020202020204" pitchFamily="34" charset="0"/>
              </a:rPr>
              <a:t>sample_submission.csv</a:t>
            </a:r>
            <a:r>
              <a:rPr lang="en-US" altLang="zh-CN" dirty="0">
                <a:latin typeface="+mj-ea"/>
                <a:ea typeface="+mj-ea"/>
                <a:cs typeface="+mn-ea"/>
                <a:sym typeface="Arial" panose="020B0604020202020204" pitchFamily="34" charset="0"/>
              </a:rPr>
              <a:t> – </a:t>
            </a:r>
            <a:r>
              <a:rPr lang="zh-CN" altLang="en-US" dirty="0">
                <a:latin typeface="+mj-ea"/>
                <a:ea typeface="+mj-ea"/>
                <a:cs typeface="+mn-ea"/>
                <a:sym typeface="Arial" panose="020B0604020202020204" pitchFamily="34" charset="0"/>
              </a:rPr>
              <a:t>样例提交结果</a:t>
            </a:r>
          </a:p>
          <a:p>
            <a:pPr marL="800100" lvl="1" indent="-342900">
              <a:lnSpc>
                <a:spcPct val="200000"/>
              </a:lnSpc>
              <a:buFont typeface="Wingdings" pitchFamily="2" charset="2"/>
              <a:buChar char="Ø"/>
            </a:pPr>
            <a:r>
              <a:rPr lang="en-US" altLang="zh-CN" dirty="0" err="1">
                <a:latin typeface="+mj-ea"/>
                <a:ea typeface="+mj-ea"/>
                <a:cs typeface="+mn-ea"/>
                <a:sym typeface="Arial" panose="020B0604020202020204" pitchFamily="34" charset="0"/>
              </a:rPr>
              <a:t>data_description.txt</a:t>
            </a:r>
            <a:r>
              <a:rPr lang="en-US" altLang="zh-CN" dirty="0">
                <a:latin typeface="+mj-ea"/>
                <a:ea typeface="+mj-ea"/>
                <a:cs typeface="+mn-ea"/>
                <a:sym typeface="Arial" panose="020B0604020202020204" pitchFamily="34" charset="0"/>
              </a:rPr>
              <a:t> – </a:t>
            </a:r>
            <a:r>
              <a:rPr lang="zh-CN" altLang="en-US" dirty="0">
                <a:latin typeface="+mj-ea"/>
                <a:ea typeface="+mj-ea"/>
                <a:cs typeface="+mn-ea"/>
                <a:sym typeface="Arial" panose="020B0604020202020204" pitchFamily="34" charset="0"/>
              </a:rPr>
              <a:t>数据描述文件</a:t>
            </a:r>
          </a:p>
          <a:p>
            <a:pPr marL="800100" lvl="1" indent="-342900">
              <a:lnSpc>
                <a:spcPct val="200000"/>
              </a:lnSpc>
              <a:buFont typeface="Wingdings" pitchFamily="2" charset="2"/>
              <a:buChar char="Ø"/>
            </a:pPr>
            <a:endParaRPr lang="zh-CN" altLang="en-US" sz="1600" dirty="0">
              <a:latin typeface="+mj-ea"/>
              <a:ea typeface="+mj-ea"/>
              <a:cs typeface="+mn-ea"/>
              <a:sym typeface="Arial" panose="020B0604020202020204" pitchFamily="34" charset="0"/>
            </a:endParaRPr>
          </a:p>
          <a:p>
            <a:pPr marL="800100" lvl="1" indent="-342900">
              <a:lnSpc>
                <a:spcPct val="200000"/>
              </a:lnSpc>
              <a:buFont typeface="Wingdings" pitchFamily="2" charset="2"/>
              <a:buChar char="Ø"/>
            </a:pPr>
            <a:endParaRPr lang="en-US" altLang="zh-CN" sz="1600" dirty="0">
              <a:latin typeface="+mj-ea"/>
              <a:ea typeface="+mj-ea"/>
              <a:cs typeface="+mn-ea"/>
              <a:sym typeface="Arial" panose="020B0604020202020204" pitchFamily="34" charset="0"/>
            </a:endParaRPr>
          </a:p>
        </p:txBody>
      </p:sp>
    </p:spTree>
    <p:extLst>
      <p:ext uri="{BB962C8B-B14F-4D97-AF65-F5344CB8AC3E}">
        <p14:creationId xmlns:p14="http://schemas.microsoft.com/office/powerpoint/2010/main" val="180509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4C4F-D998-2D4C-B673-B5C097D6ABAD}"/>
              </a:ext>
            </a:extLst>
          </p:cNvPr>
          <p:cNvSpPr>
            <a:spLocks noGrp="1"/>
          </p:cNvSpPr>
          <p:nvPr>
            <p:ph type="title"/>
          </p:nvPr>
        </p:nvSpPr>
        <p:spPr/>
        <p:txBody>
          <a:bodyPr>
            <a:normAutofit/>
          </a:bodyPr>
          <a:lstStyle/>
          <a:p>
            <a:r>
              <a:rPr lang="en-US" altLang="zh-CN" dirty="0">
                <a:sym typeface="Arial" panose="020B0604020202020204" pitchFamily="34" charset="0"/>
              </a:rPr>
              <a:t>2.2</a:t>
            </a:r>
            <a:r>
              <a:rPr lang="zh-CN" altLang="en-US" dirty="0">
                <a:sym typeface="Arial" panose="020B0604020202020204" pitchFamily="34" charset="0"/>
              </a:rPr>
              <a:t>  数据描述</a:t>
            </a:r>
            <a:endParaRPr kumimoji="1" lang="zh-CN" altLang="en-US" dirty="0"/>
          </a:p>
        </p:txBody>
      </p:sp>
      <p:sp>
        <p:nvSpPr>
          <p:cNvPr id="3" name="灯片编号占位符 2">
            <a:extLst>
              <a:ext uri="{FF2B5EF4-FFF2-40B4-BE49-F238E27FC236}">
                <a16:creationId xmlns:a16="http://schemas.microsoft.com/office/drawing/2014/main" id="{8C35BD2D-8251-A643-8535-1D077666991C}"/>
              </a:ext>
            </a:extLst>
          </p:cNvPr>
          <p:cNvSpPr>
            <a:spLocks noGrp="1"/>
          </p:cNvSpPr>
          <p:nvPr>
            <p:ph type="sldNum" sz="quarter" idx="4"/>
          </p:nvPr>
        </p:nvSpPr>
        <p:spPr>
          <a:xfrm>
            <a:off x="8556086" y="6503352"/>
            <a:ext cx="2743200" cy="292196"/>
          </a:xfrm>
        </p:spPr>
        <p:txBody>
          <a:bodyPr/>
          <a:lstStyle/>
          <a:p>
            <a:r>
              <a:rPr lang="en-US" altLang="zh-CN"/>
              <a:t>&lt; </a:t>
            </a:r>
            <a:fld id="{A548B57D-AE10-4CF7-A9DF-59FEFA91B28E}" type="slidenum">
              <a:rPr lang="zh-CN" altLang="en-US" smtClean="0"/>
              <a:pPr/>
              <a:t>9</a:t>
            </a:fld>
            <a:r>
              <a:rPr lang="zh-CN" altLang="en-US"/>
              <a:t> </a:t>
            </a:r>
            <a:r>
              <a:rPr lang="en-US" altLang="zh-CN"/>
              <a:t>&gt;</a:t>
            </a:r>
            <a:endParaRPr lang="zh-CN" altLang="en-US" dirty="0"/>
          </a:p>
        </p:txBody>
      </p:sp>
      <p:sp>
        <p:nvSpPr>
          <p:cNvPr id="5" name="文本框 4">
            <a:extLst>
              <a:ext uri="{FF2B5EF4-FFF2-40B4-BE49-F238E27FC236}">
                <a16:creationId xmlns:a16="http://schemas.microsoft.com/office/drawing/2014/main" id="{56113B31-2DFA-6F40-8A47-82791A68899F}"/>
              </a:ext>
            </a:extLst>
          </p:cNvPr>
          <p:cNvSpPr txBox="1"/>
          <p:nvPr/>
        </p:nvSpPr>
        <p:spPr>
          <a:xfrm>
            <a:off x="892714" y="1110048"/>
            <a:ext cx="10896170" cy="5539402"/>
          </a:xfrm>
          <a:prstGeom prst="rect">
            <a:avLst/>
          </a:prstGeom>
          <a:noFill/>
        </p:spPr>
        <p:txBody>
          <a:bodyPr wrap="square" rtlCol="0">
            <a:spAutoFit/>
          </a:bodyPr>
          <a:lstStyle/>
          <a:p>
            <a:pPr>
              <a:lnSpc>
                <a:spcPct val="200000"/>
              </a:lnSpc>
            </a:pPr>
            <a:r>
              <a:rPr lang="zh-CN" altLang="en-US" sz="2000" dirty="0">
                <a:latin typeface="+mj-ea"/>
                <a:ea typeface="+mj-ea"/>
                <a:cs typeface="+mn-ea"/>
                <a:sym typeface="Arial" panose="020B0604020202020204" pitchFamily="34" charset="0"/>
              </a:rPr>
              <a:t>本项目的数据集包含以下变量（仅截取</a:t>
            </a:r>
            <a:r>
              <a:rPr lang="en-US" altLang="zh-CN" sz="2000" dirty="0">
                <a:latin typeface="+mj-ea"/>
                <a:ea typeface="+mj-ea"/>
                <a:cs typeface="+mn-ea"/>
                <a:sym typeface="Arial" panose="020B0604020202020204" pitchFamily="34" charset="0"/>
              </a:rPr>
              <a:t>79</a:t>
            </a:r>
            <a:r>
              <a:rPr lang="zh-CN" altLang="en-US" sz="2000" dirty="0">
                <a:latin typeface="+mj-ea"/>
                <a:ea typeface="+mj-ea"/>
                <a:cs typeface="+mn-ea"/>
                <a:sym typeface="Arial" panose="020B0604020202020204" pitchFamily="34" charset="0"/>
              </a:rPr>
              <a:t>个变量中一部分）：</a:t>
            </a:r>
          </a:p>
          <a:p>
            <a:pPr marL="342900" indent="-342900">
              <a:lnSpc>
                <a:spcPct val="200000"/>
              </a:lnSpc>
              <a:buFont typeface="Wingdings" pitchFamily="2" charset="2"/>
              <a:buChar char="Ø"/>
            </a:pPr>
            <a:r>
              <a:rPr lang="en" altLang="zh-CN" sz="2000" dirty="0" err="1">
                <a:latin typeface="+mj-ea"/>
                <a:ea typeface="+mj-ea"/>
                <a:cs typeface="+mn-ea"/>
                <a:sym typeface="Arial" panose="020B0604020202020204" pitchFamily="34" charset="0"/>
              </a:rPr>
              <a:t>SalePrice</a:t>
            </a:r>
            <a:r>
              <a:rPr lang="en" altLang="zh-CN" sz="2000" dirty="0">
                <a:latin typeface="+mj-ea"/>
                <a:ea typeface="+mj-ea"/>
                <a:cs typeface="+mn-ea"/>
                <a:sym typeface="Arial" panose="020B0604020202020204" pitchFamily="34" charset="0"/>
              </a:rPr>
              <a:t>: </a:t>
            </a:r>
            <a:r>
              <a:rPr lang="zh-CN" altLang="en-US" sz="2000" dirty="0">
                <a:latin typeface="+mj-ea"/>
                <a:ea typeface="+mj-ea"/>
                <a:cs typeface="+mn-ea"/>
                <a:sym typeface="Arial" panose="020B0604020202020204" pitchFamily="34" charset="0"/>
              </a:rPr>
              <a:t>房屋售价，最终预测目标</a:t>
            </a:r>
          </a:p>
          <a:p>
            <a:pPr marL="342900" indent="-342900">
              <a:lnSpc>
                <a:spcPct val="200000"/>
              </a:lnSpc>
              <a:buFont typeface="Wingdings" pitchFamily="2" charset="2"/>
              <a:buChar char="Ø"/>
            </a:pPr>
            <a:r>
              <a:rPr lang="en" altLang="zh-CN" sz="2000" dirty="0" err="1">
                <a:latin typeface="+mj-ea"/>
                <a:ea typeface="+mj-ea"/>
                <a:cs typeface="+mn-ea"/>
                <a:sym typeface="Arial" panose="020B0604020202020204" pitchFamily="34" charset="0"/>
              </a:rPr>
              <a:t>MSSubClass</a:t>
            </a:r>
            <a:r>
              <a:rPr lang="en" altLang="zh-CN" sz="2000" dirty="0">
                <a:latin typeface="+mj-ea"/>
                <a:ea typeface="+mj-ea"/>
                <a:cs typeface="+mn-ea"/>
                <a:sym typeface="Arial" panose="020B0604020202020204" pitchFamily="34" charset="0"/>
              </a:rPr>
              <a:t>: </a:t>
            </a:r>
            <a:r>
              <a:rPr lang="zh-CN" altLang="en-US" sz="2000" dirty="0">
                <a:latin typeface="+mj-ea"/>
                <a:ea typeface="+mj-ea"/>
                <a:cs typeface="+mn-ea"/>
                <a:sym typeface="Arial" panose="020B0604020202020204" pitchFamily="34" charset="0"/>
              </a:rPr>
              <a:t>建造等级</a:t>
            </a:r>
          </a:p>
          <a:p>
            <a:pPr marL="342900" indent="-342900">
              <a:lnSpc>
                <a:spcPct val="200000"/>
              </a:lnSpc>
              <a:buFont typeface="Wingdings" pitchFamily="2" charset="2"/>
              <a:buChar char="Ø"/>
            </a:pPr>
            <a:r>
              <a:rPr lang="en" altLang="zh-CN" sz="2000" dirty="0" err="1">
                <a:latin typeface="+mj-ea"/>
                <a:ea typeface="+mj-ea"/>
                <a:cs typeface="+mn-ea"/>
                <a:sym typeface="Arial" panose="020B0604020202020204" pitchFamily="34" charset="0"/>
              </a:rPr>
              <a:t>MSZoning</a:t>
            </a:r>
            <a:r>
              <a:rPr lang="en" altLang="zh-CN" sz="2000" dirty="0">
                <a:latin typeface="+mj-ea"/>
                <a:ea typeface="+mj-ea"/>
                <a:cs typeface="+mn-ea"/>
                <a:sym typeface="Arial" panose="020B0604020202020204" pitchFamily="34" charset="0"/>
              </a:rPr>
              <a:t>: </a:t>
            </a:r>
            <a:r>
              <a:rPr lang="zh-CN" altLang="en-US" sz="2000" dirty="0">
                <a:latin typeface="+mj-ea"/>
                <a:ea typeface="+mj-ea"/>
                <a:cs typeface="+mn-ea"/>
                <a:sym typeface="Arial" panose="020B0604020202020204" pitchFamily="34" charset="0"/>
              </a:rPr>
              <a:t>整体区域分类</a:t>
            </a:r>
          </a:p>
          <a:p>
            <a:pPr marL="342900" indent="-342900">
              <a:lnSpc>
                <a:spcPct val="200000"/>
              </a:lnSpc>
              <a:buFont typeface="Wingdings" pitchFamily="2" charset="2"/>
              <a:buChar char="Ø"/>
            </a:pPr>
            <a:r>
              <a:rPr lang="en" altLang="zh-CN" sz="2000" dirty="0" err="1">
                <a:latin typeface="+mj-ea"/>
                <a:ea typeface="+mj-ea"/>
                <a:cs typeface="+mn-ea"/>
                <a:sym typeface="Arial" panose="020B0604020202020204" pitchFamily="34" charset="0"/>
              </a:rPr>
              <a:t>LotFrontage</a:t>
            </a:r>
            <a:r>
              <a:rPr lang="en" altLang="zh-CN" sz="2000" dirty="0">
                <a:latin typeface="+mj-ea"/>
                <a:ea typeface="+mj-ea"/>
                <a:cs typeface="+mn-ea"/>
                <a:sym typeface="Arial" panose="020B0604020202020204" pitchFamily="34" charset="0"/>
              </a:rPr>
              <a:t>: </a:t>
            </a:r>
            <a:r>
              <a:rPr lang="zh-CN" altLang="en-US" sz="2000" dirty="0">
                <a:latin typeface="+mj-ea"/>
                <a:ea typeface="+mj-ea"/>
                <a:cs typeface="+mn-ea"/>
                <a:sym typeface="Arial" panose="020B0604020202020204" pitchFamily="34" charset="0"/>
              </a:rPr>
              <a:t>房屋到相连街道的距离</a:t>
            </a:r>
          </a:p>
          <a:p>
            <a:pPr marL="342900" indent="-342900">
              <a:lnSpc>
                <a:spcPct val="200000"/>
              </a:lnSpc>
              <a:buFont typeface="Wingdings" pitchFamily="2" charset="2"/>
              <a:buChar char="Ø"/>
            </a:pPr>
            <a:r>
              <a:rPr lang="en" altLang="zh-CN" sz="2000" dirty="0" err="1">
                <a:latin typeface="+mj-ea"/>
                <a:ea typeface="+mj-ea"/>
                <a:cs typeface="+mn-ea"/>
                <a:sym typeface="Arial" panose="020B0604020202020204" pitchFamily="34" charset="0"/>
              </a:rPr>
              <a:t>LotArea</a:t>
            </a:r>
            <a:r>
              <a:rPr lang="en" altLang="zh-CN" sz="2000" dirty="0">
                <a:latin typeface="+mj-ea"/>
                <a:ea typeface="+mj-ea"/>
                <a:cs typeface="+mn-ea"/>
                <a:sym typeface="Arial" panose="020B0604020202020204" pitchFamily="34" charset="0"/>
              </a:rPr>
              <a:t>: </a:t>
            </a:r>
            <a:r>
              <a:rPr lang="zh-CN" altLang="en-US" sz="2000" dirty="0">
                <a:latin typeface="+mj-ea"/>
                <a:ea typeface="+mj-ea"/>
                <a:cs typeface="+mn-ea"/>
                <a:sym typeface="Arial" panose="020B0604020202020204" pitchFamily="34" charset="0"/>
              </a:rPr>
              <a:t>地皮面积</a:t>
            </a:r>
          </a:p>
          <a:p>
            <a:pPr marL="342900" indent="-342900">
              <a:lnSpc>
                <a:spcPct val="200000"/>
              </a:lnSpc>
              <a:buFont typeface="Wingdings" pitchFamily="2" charset="2"/>
              <a:buChar char="Ø"/>
            </a:pPr>
            <a:r>
              <a:rPr lang="en" altLang="zh-CN" sz="2000" dirty="0">
                <a:latin typeface="+mj-ea"/>
                <a:ea typeface="+mj-ea"/>
                <a:cs typeface="+mn-ea"/>
                <a:sym typeface="Arial" panose="020B0604020202020204" pitchFamily="34" charset="0"/>
              </a:rPr>
              <a:t>Street: </a:t>
            </a:r>
            <a:r>
              <a:rPr lang="zh-CN" altLang="en-US" sz="2000" dirty="0">
                <a:latin typeface="+mj-ea"/>
                <a:ea typeface="+mj-ea"/>
                <a:cs typeface="+mn-ea"/>
                <a:sym typeface="Arial" panose="020B0604020202020204" pitchFamily="34" charset="0"/>
              </a:rPr>
              <a:t>连接道路类型</a:t>
            </a:r>
          </a:p>
          <a:p>
            <a:pPr marL="342900" indent="-342900">
              <a:lnSpc>
                <a:spcPct val="200000"/>
              </a:lnSpc>
              <a:buFont typeface="Wingdings" pitchFamily="2" charset="2"/>
              <a:buChar char="Ø"/>
            </a:pPr>
            <a:r>
              <a:rPr lang="en" altLang="zh-CN" sz="2000" dirty="0">
                <a:latin typeface="+mj-ea"/>
                <a:ea typeface="+mj-ea"/>
                <a:cs typeface="+mn-ea"/>
                <a:sym typeface="Arial" panose="020B0604020202020204" pitchFamily="34" charset="0"/>
              </a:rPr>
              <a:t>Alley: </a:t>
            </a:r>
            <a:r>
              <a:rPr lang="zh-CN" altLang="en-US" sz="2000" dirty="0">
                <a:latin typeface="+mj-ea"/>
                <a:ea typeface="+mj-ea"/>
                <a:cs typeface="+mn-ea"/>
                <a:sym typeface="Arial" panose="020B0604020202020204" pitchFamily="34" charset="0"/>
              </a:rPr>
              <a:t>连接通道类型</a:t>
            </a:r>
          </a:p>
          <a:p>
            <a:pPr marL="342900" indent="-342900">
              <a:lnSpc>
                <a:spcPct val="200000"/>
              </a:lnSpc>
              <a:buFont typeface="Wingdings" pitchFamily="2" charset="2"/>
              <a:buChar char="Ø"/>
            </a:pPr>
            <a:r>
              <a:rPr lang="en" altLang="zh-CN" sz="2000" dirty="0" err="1">
                <a:latin typeface="+mj-ea"/>
                <a:ea typeface="+mj-ea"/>
                <a:cs typeface="+mn-ea"/>
                <a:sym typeface="Arial" panose="020B0604020202020204" pitchFamily="34" charset="0"/>
              </a:rPr>
              <a:t>LotShape</a:t>
            </a:r>
            <a:r>
              <a:rPr lang="en" altLang="zh-CN" sz="2000" dirty="0">
                <a:latin typeface="+mj-ea"/>
                <a:ea typeface="+mj-ea"/>
                <a:cs typeface="+mn-ea"/>
                <a:sym typeface="Arial" panose="020B0604020202020204" pitchFamily="34" charset="0"/>
              </a:rPr>
              <a:t>: </a:t>
            </a:r>
            <a:r>
              <a:rPr lang="zh-CN" altLang="en-US" sz="2000" dirty="0">
                <a:latin typeface="+mj-ea"/>
                <a:ea typeface="+mj-ea"/>
                <a:cs typeface="+mn-ea"/>
                <a:sym typeface="Arial" panose="020B0604020202020204" pitchFamily="34" charset="0"/>
              </a:rPr>
              <a:t>房屋整体形状</a:t>
            </a:r>
          </a:p>
        </p:txBody>
      </p:sp>
    </p:spTree>
    <p:extLst>
      <p:ext uri="{BB962C8B-B14F-4D97-AF65-F5344CB8AC3E}">
        <p14:creationId xmlns:p14="http://schemas.microsoft.com/office/powerpoint/2010/main" val="3196810166"/>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22873</TotalTime>
  <Words>1630</Words>
  <Application>Microsoft Macintosh PowerPoint</Application>
  <PresentationFormat>宽屏</PresentationFormat>
  <Paragraphs>169</Paragraphs>
  <Slides>33</Slides>
  <Notes>31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33</vt:i4>
      </vt:variant>
    </vt:vector>
  </HeadingPairs>
  <TitlesOfParts>
    <vt:vector size="42" baseType="lpstr">
      <vt:lpstr>等线</vt:lpstr>
      <vt:lpstr>宋体</vt:lpstr>
      <vt:lpstr>微软雅黑</vt:lpstr>
      <vt:lpstr>PingFang SC</vt:lpstr>
      <vt:lpstr>Arial</vt:lpstr>
      <vt:lpstr>Cambria Math</vt:lpstr>
      <vt:lpstr>Wingdings</vt:lpstr>
      <vt:lpstr>自定义设计方案</vt:lpstr>
      <vt:lpstr>1_自定义设计方案</vt:lpstr>
      <vt:lpstr>PowerPoint 演示文稿</vt:lpstr>
      <vt:lpstr>PowerPoint 演示文稿</vt:lpstr>
      <vt:lpstr>PowerPoint 演示文稿</vt:lpstr>
      <vt:lpstr>PowerPoint 演示文稿</vt:lpstr>
      <vt:lpstr>1  项目背景</vt:lpstr>
      <vt:lpstr>PowerPoint 演示文稿</vt:lpstr>
      <vt:lpstr>2  数据处理</vt:lpstr>
      <vt:lpstr>2.1  数据来源</vt:lpstr>
      <vt:lpstr>2.2  数据描述</vt:lpstr>
      <vt:lpstr>2.3  数据探索</vt:lpstr>
      <vt:lpstr>2.3  数据探索</vt:lpstr>
      <vt:lpstr>2.3  数据探索</vt:lpstr>
      <vt:lpstr>2.3  数据探索</vt:lpstr>
      <vt:lpstr>2.3  数据清洗</vt:lpstr>
      <vt:lpstr>2.3  数据清洗</vt:lpstr>
      <vt:lpstr>PowerPoint 演示文稿</vt:lpstr>
      <vt:lpstr>3  模型建立</vt:lpstr>
      <vt:lpstr>3  模型建立</vt:lpstr>
      <vt:lpstr>3  模型建立</vt:lpstr>
      <vt:lpstr>3  模型建立</vt:lpstr>
      <vt:lpstr>3  模型建立</vt:lpstr>
      <vt:lpstr>PowerPoint 演示文稿</vt:lpstr>
      <vt:lpstr>4.1  回归方程的显著性检验</vt:lpstr>
      <vt:lpstr>4.2  回归系数的显著性检验</vt:lpstr>
      <vt:lpstr>4.3  多重共线性处理</vt:lpstr>
      <vt:lpstr>4.4  拟合优度检验</vt:lpstr>
      <vt:lpstr>4.5  建立模型</vt:lpstr>
      <vt:lpstr>PowerPoint 演示文稿</vt:lpstr>
      <vt:lpstr>5  结果验证</vt:lpstr>
      <vt:lpstr> 5  结果验证</vt:lpstr>
      <vt:lpstr> 5  结果验证</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MM5117</cp:lastModifiedBy>
  <cp:revision>558</cp:revision>
  <cp:lastPrinted>2021-01-05T22:19:27Z</cp:lastPrinted>
  <dcterms:created xsi:type="dcterms:W3CDTF">2018-12-09T14:29:24Z</dcterms:created>
  <dcterms:modified xsi:type="dcterms:W3CDTF">2021-01-07T09:22:56Z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